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3" r:id="rId6"/>
    <p:sldId id="274" r:id="rId7"/>
    <p:sldId id="277" r:id="rId8"/>
  </p:sldIdLst>
  <p:sldSz cx="12192000" cy="6858000"/>
  <p:notesSz cx="6858000" cy="9144000"/>
  <p:custDataLst>
    <p:tags r:id="rId13"/>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09" d="100"/>
          <a:sy n="109" d="100"/>
        </p:scale>
        <p:origin x="-72" y="-204"/>
      </p:cViewPr>
      <p:guideLst>
        <p:guide orient="horz" pos="21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67.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34BF2F6-5AB6-4D02-999B-DA54DB2127CB}"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D533D66-33D9-4664-B969-2E7C66CA9350}"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D7A0D76C-C2DF-40E9-ADBC-476A69C2117C}"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000C206F-1F72-41B5-9AC3-8B11274C0684}"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C0A01473-744D-414C-813C-476585710B3C}"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B953138C-B6E2-4B6B-A655-2CCA7BED64BE}"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A6B21CBF-5AFC-4DF2-AF32-622C3B09CF0E}"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B7F778D1-46E9-4B28-AED1-8FEBFB388161}"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8CE6E5EB-7C6E-482D-ACE3-85DDECFCE434}"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8FFD7377-E6CF-4A9B-BD74-2AC9A595B92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67C246B8-73D1-4EBD-AC5B-D71F8EB75BCB}"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9487BBF1-6C06-4CA7-BC58-B614107D6DC3}"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F33C6E7B-C0DD-471F-B47E-6F9F287938A4}"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0F553175-6569-4B7C-AFD7-EBE328A2BF51}"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C4F361FF-D906-46EF-A591-E87648E4C3D2}"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A0E6D495-F682-4BD1-A342-8CB68B0F6BC6}"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42F57E81-857F-4019-B78B-2C42FB642E08}"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2B235BE8-F9EE-46C0-93B5-CF56FDF172EB}"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235261DB-2C2C-4AD2-A834-5D98A4AFB0F9}"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ECE5C34D-7DA7-4BB3-8943-978ACD101F4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0CFF75C-E561-436B-8A02-03B536D54C46}"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8CD5E01-D41A-40D7-8D17-B2674B332D52}"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974725"/>
            <a:ext cx="9281160" cy="3340100"/>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沈阳市城乡建设局关于开展既有建筑擅自拆改承重结构专项排查整治工作的通知</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  沈建发</a:t>
            </a:r>
            <a:r>
              <a:rPr lang="en-US" altLang="zh-CN">
                <a:solidFill>
                  <a:schemeClr val="bg1"/>
                </a:solidFill>
                <a:ea typeface="微软雅黑" panose="020B0503020204020204" pitchFamily="34" charset="-122"/>
                <a:sym typeface="+mn-ea"/>
              </a:rPr>
              <a:t>﹝2025﹞4</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Tree>
    <p:custDataLst>
      <p:tags r:id="rId4"/>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0673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pic>
        <p:nvPicPr>
          <p:cNvPr id="16390" name="图片 2"/>
          <p:cNvPicPr>
            <a:picLocks noChangeAspect="1"/>
          </p:cNvPicPr>
          <p:nvPr/>
        </p:nvPicPr>
        <p:blipFill>
          <a:blip r:embed="rId6"/>
          <a:srcRect/>
          <a:stretch>
            <a:fillRect/>
          </a:stretch>
        </p:blipFill>
        <p:spPr bwMode="auto">
          <a:xfrm>
            <a:off x="422275" y="1844675"/>
            <a:ext cx="5434013" cy="3243263"/>
          </a:xfrm>
          <a:prstGeom prst="rect">
            <a:avLst/>
          </a:prstGeom>
          <a:noFill/>
          <a:ln w="9525">
            <a:noFill/>
            <a:miter lim="800000"/>
            <a:headEnd/>
            <a:tailEnd/>
          </a:ln>
        </p:spPr>
      </p:pic>
      <p:sp>
        <p:nvSpPr>
          <p:cNvPr id="2" name="文本框 1"/>
          <p:cNvSpPr txBox="1"/>
          <p:nvPr/>
        </p:nvSpPr>
        <p:spPr>
          <a:xfrm>
            <a:off x="6274435" y="1097280"/>
            <a:ext cx="4900930" cy="4367530"/>
          </a:xfrm>
          <a:prstGeom prst="rect">
            <a:avLst/>
          </a:prstGeom>
          <a:noFill/>
        </p:spPr>
        <p:txBody>
          <a:bodyPr wrap="square">
            <a:noAutofit/>
          </a:bodyPr>
          <a:p>
            <a:pPr fontAlgn="auto">
              <a:spcBef>
                <a:spcPts val="0"/>
              </a:spcBef>
              <a:spcAft>
                <a:spcPts val="0"/>
              </a:spcAft>
              <a:defRPr/>
            </a:pPr>
            <a:r>
              <a:rPr lang="zh-CN" sz="2400" b="1">
                <a:effectLst>
                  <a:outerShdw blurRad="38100" dist="19050" dir="2700000" algn="tl" rotWithShape="0">
                    <a:schemeClr val="dk1">
                      <a:alpha val="40000"/>
                    </a:schemeClr>
                  </a:outerShdw>
                </a:effectLst>
                <a:latin typeface="+mn-lt"/>
                <a:ea typeface="宋体" panose="02010600030101010101" pitchFamily="2" charset="-122"/>
                <a:sym typeface="+mn-ea"/>
              </a:rPr>
              <a:t>出台背景：</a:t>
            </a:r>
            <a:endParaRPr lang="zh-CN" sz="2400" b="1">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altLang="en-US" sz="2400">
                <a:effectLst>
                  <a:outerShdw blurRad="38100" dist="19050" dir="2700000" algn="tl" rotWithShape="0">
                    <a:schemeClr val="dk1">
                      <a:alpha val="40000"/>
                    </a:schemeClr>
                  </a:outerShdw>
                </a:effectLst>
                <a:latin typeface="+mn-lt"/>
                <a:ea typeface="宋体" panose="02010600030101010101" pitchFamily="2" charset="-122"/>
                <a:sym typeface="+mn-ea"/>
              </a:rPr>
              <a:t>为深刻汲取近期既有建筑装饰装修及加固改造活动中擅自拆改承重结构造成人员伤亡和财产损失的惨痛教训</a:t>
            </a:r>
            <a:r>
              <a:rPr lang="en-US" altLang="zh-CN" sz="2400">
                <a:effectLst>
                  <a:outerShdw blurRad="38100" dist="19050" dir="2700000" algn="tl" rotWithShape="0">
                    <a:schemeClr val="dk1">
                      <a:alpha val="40000"/>
                    </a:schemeClr>
                  </a:outerShdw>
                </a:effectLst>
                <a:latin typeface="+mn-lt"/>
                <a:ea typeface="宋体" panose="02010600030101010101" pitchFamily="2" charset="-122"/>
                <a:sym typeface="+mn-ea"/>
              </a:rPr>
              <a:t>,</a:t>
            </a:r>
            <a:r>
              <a:rPr lang="zh-CN" altLang="en-US" sz="2400">
                <a:effectLst>
                  <a:outerShdw blurRad="38100" dist="19050" dir="2700000" algn="tl" rotWithShape="0">
                    <a:schemeClr val="dk1">
                      <a:alpha val="40000"/>
                    </a:schemeClr>
                  </a:outerShdw>
                </a:effectLst>
                <a:latin typeface="+mn-lt"/>
                <a:ea typeface="宋体" panose="02010600030101010101" pitchFamily="2" charset="-122"/>
                <a:sym typeface="+mn-ea"/>
              </a:rPr>
              <a:t>坚持以人为本、生命至上，严厉打击既有建筑装饰装修及加固改造活动中乱改乱拆、破坏承重结构等违法违规行为，切实消除相关安全隐患，坚决遏制事故发生，确保人民群众生命财产安全，决定在全市组织开展既有建筑擅自拆改承重结构专项排查整治行动。</a:t>
            </a:r>
            <a:endParaRPr lang="zh-CN" altLang="en-US" sz="24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8255" y="1007745"/>
            <a:ext cx="9467850" cy="4047490"/>
          </a:xfrm>
          <a:prstGeom prst="rect">
            <a:avLst/>
          </a:prstGeom>
          <a:noFill/>
        </p:spPr>
        <p:txBody>
          <a:bodyPr wrap="square">
            <a:noAutofit/>
          </a:bodyPr>
          <a:lstStyle/>
          <a:p>
            <a:pPr fontAlgn="auto">
              <a:spcBef>
                <a:spcPts val="0"/>
              </a:spcBef>
              <a:spcAft>
                <a:spcPts val="0"/>
              </a:spcAft>
              <a:defRPr/>
            </a:pPr>
            <a:r>
              <a:rPr lang="zh-CN" altLang="en-US" sz="2800" b="1">
                <a:effectLst>
                  <a:outerShdw blurRad="38100" dist="19050" dir="2700000" algn="tl" rotWithShape="0">
                    <a:schemeClr val="dk1">
                      <a:alpha val="40000"/>
                    </a:schemeClr>
                  </a:outerShdw>
                </a:effectLst>
                <a:latin typeface="+mn-lt"/>
                <a:ea typeface="宋体" panose="02010600030101010101" pitchFamily="2" charset="-122"/>
                <a:sym typeface="+mn-ea"/>
              </a:rPr>
              <a:t>排查重点：</a:t>
            </a:r>
            <a:endParaRPr lang="zh-CN" altLang="en-US" sz="2800" b="1">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endParaRPr lang="zh-CN" altLang="en-US" sz="2800" b="1">
              <a:effectLst>
                <a:outerShdw blurRad="38100" dist="19050" dir="2700000" algn="tl" rotWithShape="0">
                  <a:schemeClr val="dk1">
                    <a:alpha val="40000"/>
                  </a:schemeClr>
                </a:outerShdw>
              </a:effectLst>
              <a:latin typeface="+mn-lt"/>
              <a:ea typeface="宋体" panose="02010600030101010101" pitchFamily="2" charset="-122"/>
              <a:sym typeface="+mn-ea"/>
            </a:endParaRPr>
          </a:p>
          <a:p>
            <a:pPr marL="0" indent="457200" eaLnBrk="1" fontAlgn="auto" latinLnBrk="0" hangingPunct="1">
              <a:spcBef>
                <a:spcPts val="0"/>
              </a:spcBef>
              <a:spcAft>
                <a:spcPts val="0"/>
              </a:spcAft>
              <a:defRPr/>
            </a:pPr>
            <a:r>
              <a:rPr lang="en-US" altLang="zh-CN" sz="28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altLang="en-US" sz="2800">
                <a:effectLst>
                  <a:outerShdw blurRad="38100" dist="19050" dir="2700000" algn="tl" rotWithShape="0">
                    <a:schemeClr val="dk1">
                      <a:alpha val="40000"/>
                    </a:schemeClr>
                  </a:outerShdw>
                </a:effectLst>
                <a:latin typeface="+mn-lt"/>
                <a:ea typeface="宋体" panose="02010600030101010101" pitchFamily="2" charset="-122"/>
                <a:sym typeface="+mn-ea"/>
              </a:rPr>
              <a:t>排查全市所有正在进行装饰装修及加固改造活动的既有建筑。其中，既有建筑是指已合法建成并交付投入使用的民用及工业建筑，不含抢险救灾及其他临时性房屋建筑、农民自建低层住宅。排查的重点为人员密集和公众聚集的经营类场所</a:t>
            </a:r>
            <a:r>
              <a:rPr lang="en-US" altLang="zh-CN" sz="2800">
                <a:effectLst>
                  <a:outerShdw blurRad="38100" dist="19050" dir="2700000" algn="tl" rotWithShape="0">
                    <a:schemeClr val="dk1">
                      <a:alpha val="40000"/>
                    </a:schemeClr>
                  </a:outerShdw>
                </a:effectLst>
                <a:latin typeface="+mn-lt"/>
                <a:ea typeface="宋体" panose="02010600030101010101" pitchFamily="2" charset="-122"/>
                <a:sym typeface="+mn-ea"/>
              </a:rPr>
              <a:t>(</a:t>
            </a:r>
            <a:r>
              <a:rPr lang="zh-CN" altLang="en-US" sz="2800">
                <a:effectLst>
                  <a:outerShdw blurRad="38100" dist="19050" dir="2700000" algn="tl" rotWithShape="0">
                    <a:schemeClr val="dk1">
                      <a:alpha val="40000"/>
                    </a:schemeClr>
                  </a:outerShdw>
                </a:effectLst>
                <a:latin typeface="+mn-lt"/>
                <a:ea typeface="宋体" panose="02010600030101010101" pitchFamily="2" charset="-122"/>
                <a:sym typeface="+mn-ea"/>
              </a:rPr>
              <a:t>办公、酒店、健身、培训、养老机构、影院、</a:t>
            </a:r>
            <a:r>
              <a:rPr lang="en-US" altLang="zh-CN" sz="2800">
                <a:effectLst>
                  <a:outerShdw blurRad="38100" dist="19050" dir="2700000" algn="tl" rotWithShape="0">
                    <a:schemeClr val="dk1">
                      <a:alpha val="40000"/>
                    </a:schemeClr>
                  </a:outerShdw>
                </a:effectLst>
                <a:latin typeface="+mn-lt"/>
                <a:ea typeface="宋体" panose="02010600030101010101" pitchFamily="2" charset="-122"/>
                <a:sym typeface="+mn-ea"/>
              </a:rPr>
              <a:t>KTV</a:t>
            </a:r>
            <a:r>
              <a:rPr lang="zh-CN" altLang="en-US" sz="2800">
                <a:effectLst>
                  <a:outerShdw blurRad="38100" dist="19050" dir="2700000" algn="tl" rotWithShape="0">
                    <a:schemeClr val="dk1">
                      <a:alpha val="40000"/>
                    </a:schemeClr>
                  </a:outerShdw>
                </a:effectLst>
                <a:latin typeface="+mn-lt"/>
                <a:ea typeface="宋体" panose="02010600030101010101" pitchFamily="2" charset="-122"/>
                <a:sym typeface="+mn-ea"/>
              </a:rPr>
              <a:t>等）、居民住宅、商住混合类建筑底商网点、砖混结构工业厂房等。</a:t>
            </a:r>
            <a:endParaRPr lang="zh-CN" altLang="en-US" sz="28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endParaRPr lang="zh-CN" altLang="en-US" sz="28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6"/>
    </p:custData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8255" y="1412240"/>
            <a:ext cx="8206740" cy="2676525"/>
          </a:xfrm>
          <a:prstGeom prst="rect">
            <a:avLst/>
          </a:prstGeom>
          <a:noFill/>
        </p:spPr>
        <p:txBody>
          <a:bodyPr wrap="square">
            <a:spAutoFit/>
          </a:bodyPr>
          <a:lstStyle/>
          <a:p>
            <a:pPr fontAlgn="auto">
              <a:spcBef>
                <a:spcPts val="0"/>
              </a:spcBef>
              <a:spcAft>
                <a:spcPts val="0"/>
              </a:spcAft>
              <a:defRPr/>
            </a:pPr>
            <a:r>
              <a:rPr lang="zh-CN" altLang="en-US" sz="2800" b="1">
                <a:effectLst>
                  <a:outerShdw blurRad="38100" dist="19050" dir="2700000" algn="tl" rotWithShape="0">
                    <a:schemeClr val="dk1">
                      <a:alpha val="40000"/>
                    </a:schemeClr>
                  </a:outerShdw>
                </a:effectLst>
                <a:latin typeface="+mn-lt"/>
                <a:ea typeface="宋体" panose="02010600030101010101" pitchFamily="2" charset="-122"/>
                <a:sym typeface="+mn-ea"/>
              </a:rPr>
              <a:t>各方职责：</a:t>
            </a:r>
            <a:endParaRPr lang="zh-CN" altLang="en-US" sz="2800" b="1">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en-US" altLang="zh-CN" sz="2800">
                <a:effectLst>
                  <a:outerShdw blurRad="38100" dist="19050" dir="2700000" algn="tl" rotWithShape="0">
                    <a:schemeClr val="dk1">
                      <a:alpha val="40000"/>
                    </a:schemeClr>
                  </a:outerShdw>
                </a:effectLst>
                <a:latin typeface="+mn-lt"/>
                <a:ea typeface="宋体" panose="02010600030101010101" pitchFamily="2" charset="-122"/>
                <a:sym typeface="+mn-ea"/>
              </a:rPr>
              <a:t>       </a:t>
            </a:r>
            <a:endParaRPr lang="en-US" altLang="zh-CN" sz="28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en-US" altLang="zh-CN" sz="2800">
                <a:effectLst>
                  <a:outerShdw blurRad="38100" dist="19050" dir="2700000" algn="tl" rotWithShape="0">
                    <a:schemeClr val="dk1">
                      <a:alpha val="40000"/>
                    </a:schemeClr>
                  </a:outerShdw>
                </a:effectLst>
                <a:latin typeface="+mn-lt"/>
                <a:ea typeface="宋体" panose="02010600030101010101" pitchFamily="2" charset="-122"/>
                <a:sym typeface="+mn-ea"/>
              </a:rPr>
              <a:t>        </a:t>
            </a:r>
            <a:r>
              <a:rPr lang="zh-CN" altLang="en-US" sz="2800">
                <a:effectLst>
                  <a:outerShdw blurRad="38100" dist="19050" dir="2700000" algn="tl" rotWithShape="0">
                    <a:schemeClr val="dk1">
                      <a:alpha val="40000"/>
                    </a:schemeClr>
                  </a:outerShdw>
                </a:effectLst>
                <a:latin typeface="+mn-lt"/>
                <a:ea typeface="宋体" panose="02010600030101010101" pitchFamily="2" charset="-122"/>
                <a:sym typeface="+mn-ea"/>
              </a:rPr>
              <a:t>包含既有建筑产权人及使用人、施工企业、物业服务企业或者房屋管理机构、城建部门、房产部门、城管执法部门、公安部门、各区、县（市）人民政府等各方工作职责。</a:t>
            </a:r>
            <a:endParaRPr lang="zh-CN" altLang="en-US" sz="28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6"/>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8255" y="1412240"/>
            <a:ext cx="9411970" cy="1814830"/>
          </a:xfrm>
          <a:prstGeom prst="rect">
            <a:avLst/>
          </a:prstGeom>
          <a:noFill/>
        </p:spPr>
        <p:txBody>
          <a:bodyPr wrap="square">
            <a:spAutoFit/>
          </a:bodyPr>
          <a:lstStyle/>
          <a:p>
            <a:pPr fontAlgn="auto">
              <a:spcBef>
                <a:spcPts val="0"/>
              </a:spcBef>
              <a:spcAft>
                <a:spcPts val="0"/>
              </a:spcAft>
              <a:defRPr/>
            </a:pPr>
            <a:r>
              <a:rPr lang="zh-CN" altLang="en-US" sz="28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工作安排：</a:t>
            </a:r>
            <a:endParaRPr lang="zh-CN" altLang="en-US" sz="28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endParaRPr>
          </a:p>
          <a:p>
            <a:pPr fontAlgn="auto">
              <a:spcBef>
                <a:spcPts val="0"/>
              </a:spcBef>
              <a:spcAft>
                <a:spcPts val="0"/>
              </a:spcAft>
              <a:defRPr/>
            </a:pPr>
            <a:endParaRPr lang="en-US" altLang="zh-CN" sz="28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endParaRPr>
          </a:p>
          <a:p>
            <a:pPr fontAlgn="auto">
              <a:spcBef>
                <a:spcPts val="0"/>
              </a:spcBef>
              <a:spcAft>
                <a:spcPts val="0"/>
              </a:spcAft>
              <a:defRPr/>
            </a:pPr>
            <a:r>
              <a:rPr lang="en-US" altLang="zh-CN" sz="2800">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    </a:t>
            </a:r>
            <a:r>
              <a:rPr lang="zh-CN" altLang="en-US" sz="2800">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主要分动员部署、组织实施、总结提升三个阶段，形成长效工作机制。</a:t>
            </a:r>
            <a:endParaRPr lang="zh-CN" altLang="en-US" sz="2800">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endParaRPr>
          </a:p>
        </p:txBody>
      </p:sp>
    </p:spTree>
    <p:custDataLst>
      <p:tags r:id="rId6"/>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55.xml><?xml version="1.0" encoding="utf-8"?>
<p:tagLst xmlns:p="http://schemas.openxmlformats.org/presentationml/2006/main">
  <p:tag name="KSO_WM_FULL_TEXT_BEAUTIFY_COPY_ID" val="42"/>
</p:tagLst>
</file>

<file path=ppt/tags/tag56.xml><?xml version="1.0" encoding="utf-8"?>
<p:tagLst xmlns:p="http://schemas.openxmlformats.org/presentationml/2006/main">
  <p:tag name="KSO_WM_FULL_TEXT_BEAUTIFY_COPY_ID" val="43"/>
</p:tagLst>
</file>

<file path=ppt/tags/tag57.xml><?xml version="1.0" encoding="utf-8"?>
<p:tagLst xmlns:p="http://schemas.openxmlformats.org/presentationml/2006/main">
  <p:tag name="KSO_WM_FULL_TEXT_BEAUTIFY_COPY_ID" val="81"/>
</p:tagLst>
</file>

<file path=ppt/tags/tag58.xml><?xml version="1.0" encoding="utf-8"?>
<p:tagLst xmlns:p="http://schemas.openxmlformats.org/presentationml/2006/main">
  <p:tag name="KSO_WM_FULL_TEXT_BEAUTIFY_COPY_ID" val="82"/>
</p:tagLst>
</file>

<file path=ppt/tags/tag59.xml><?xml version="1.0" encoding="utf-8"?>
<p:tagLst xmlns:p="http://schemas.openxmlformats.org/presentationml/2006/main">
  <p:tag name="KSO_WM_FULL_TEXT_BEAUTIFY_COPY_ID" val="83"/>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p="http://schemas.openxmlformats.org/presentationml/2006/main">
  <p:tag name="KSO_WM_FULL_TEXT_BEAUTIFY_COPY_ID" val="150995408"/>
</p:tagLst>
</file>

<file path=ppt/tags/tag61.xml><?xml version="1.0" encoding="utf-8"?>
<p:tagLst xmlns:p="http://schemas.openxmlformats.org/presentationml/2006/main">
  <p:tag name="KSO_WM_FULL_TEXT_BEAUTIFY_COPY_ID" val="42"/>
</p:tagLst>
</file>

<file path=ppt/tags/tag62.xml><?xml version="1.0" encoding="utf-8"?>
<p:tagLst xmlns:p="http://schemas.openxmlformats.org/presentationml/2006/main">
  <p:tag name="KSO_WM_FULL_TEXT_BEAUTIFY_COPY_ID" val="43"/>
</p:tagLst>
</file>

<file path=ppt/tags/tag63.xml><?xml version="1.0" encoding="utf-8"?>
<p:tagLst xmlns:p="http://schemas.openxmlformats.org/presentationml/2006/main">
  <p:tag name="KSO_WM_FULL_TEXT_BEAUTIFY_COPY_ID" val="81"/>
</p:tagLst>
</file>

<file path=ppt/tags/tag64.xml><?xml version="1.0" encoding="utf-8"?>
<p:tagLst xmlns:p="http://schemas.openxmlformats.org/presentationml/2006/main">
  <p:tag name="KSO_WM_FULL_TEXT_BEAUTIFY_COPY_ID" val="82"/>
</p:tagLst>
</file>

<file path=ppt/tags/tag65.xml><?xml version="1.0" encoding="utf-8"?>
<p:tagLst xmlns:p="http://schemas.openxmlformats.org/presentationml/2006/main">
  <p:tag name="KSO_WM_FULL_TEXT_BEAUTIFY_COPY_ID" val="83"/>
</p:tagLst>
</file>

<file path=ppt/tags/tag66.xml><?xml version="1.0" encoding="utf-8"?>
<p:tagLst xmlns:p="http://schemas.openxmlformats.org/presentationml/2006/main">
  <p:tag name="KSO_WM_FULL_TEXT_BEAUTIFY_COPY_ID" val="150995408"/>
</p:tagLst>
</file>

<file path=ppt/tags/tag67.xml><?xml version="1.0" encoding="utf-8"?>
<p:tagLst xmlns:p="http://schemas.openxmlformats.org/presentationml/2006/main">
  <p:tag name="commondata" val="eyJoZGlkIjoiM2JmOTliMzc2YjkxN2NhNzgyMGIzNTA5OWJmNjgyMTY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762</Words>
  <Application>WPS 演示</Application>
  <PresentationFormat>自定义</PresentationFormat>
  <Paragraphs>38</Paragraphs>
  <Slides>5</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vt:i4>
      </vt:variant>
    </vt:vector>
  </HeadingPairs>
  <TitlesOfParts>
    <vt:vector size="13" baseType="lpstr">
      <vt:lpstr>Arial</vt:lpstr>
      <vt:lpstr>宋体</vt:lpstr>
      <vt:lpstr>Wingdings</vt:lpstr>
      <vt:lpstr>微软雅黑</vt:lpstr>
      <vt:lpstr>Arial Unicode MS</vt:lpstr>
      <vt:lpstr>Calibri</vt:lpstr>
      <vt:lpstr>仿宋</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Administrator</cp:lastModifiedBy>
  <cp:revision>163</cp:revision>
  <dcterms:created xsi:type="dcterms:W3CDTF">2019-06-19T02:08:00Z</dcterms:created>
  <dcterms:modified xsi:type="dcterms:W3CDTF">2025-02-06T08:02:00Z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715E0084A9D4460A906474FF4888818C_13</vt:lpwstr>
  </property>
</Properties>
</file>