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66" r:id="rId3"/>
    <p:sldId id="283" r:id="rId4"/>
    <p:sldId id="284" r:id="rId5"/>
    <p:sldId id="278" r:id="rId6"/>
    <p:sldId id="279" r:id="rId7"/>
    <p:sldId id="280" r:id="rId8"/>
    <p:sldId id="281" r:id="rId9"/>
    <p:sldId id="282" r:id="rId10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2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2.xml"/><Relationship Id="rId15" Type="http://schemas.openxmlformats.org/officeDocument/2006/relationships/commentAuthors" Target="commentAuthors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700" y="0"/>
            <a:ext cx="121793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2126" y="1517650"/>
            <a:ext cx="1111250" cy="2216150"/>
          </a:xfrm>
        </p:spPr>
        <p:txBody>
          <a:bodyPr/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zh-CN" altLang="en-US" sz="13800" b="1" i="1" u="none" kern="1200" baseline="0" dirty="0">
                <a:solidFill>
                  <a:srgbClr val="0071BB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7F3EF6-7D5E-41AC-BD46-BB3EF576682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8FF739-828A-4B6F-AE75-3D873A533C52}" type="slidenum">
              <a:rPr lang="zh-CN" altLang="en-US" smtClean="0"/>
            </a:fld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946275" y="2962275"/>
            <a:ext cx="5184775" cy="0"/>
          </a:xfrm>
          <a:prstGeom prst="line">
            <a:avLst/>
          </a:prstGeom>
          <a:ln>
            <a:solidFill>
              <a:srgbClr val="C44B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占位符 9"/>
          <p:cNvSpPr>
            <a:spLocks noGrp="1"/>
          </p:cNvSpPr>
          <p:nvPr>
            <p:ph type="body" sz="quarter" idx="13" hasCustomPrompt="1"/>
          </p:nvPr>
        </p:nvSpPr>
        <p:spPr>
          <a:xfrm>
            <a:off x="2189163" y="2189163"/>
            <a:ext cx="5159375" cy="769937"/>
          </a:xfrm>
        </p:spPr>
        <p:txBody>
          <a:bodyPr/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zh-CN" altLang="en-US" sz="4400" b="1" i="0" u="none" kern="1200" baseline="0" dirty="0" smtClean="0">
                <a:solidFill>
                  <a:srgbClr val="0071BB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amisis\Desktop\白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036"/>
            <a:ext cx="12192000" cy="686003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1019175">
              <a:defRPr/>
            </a:pPr>
            <a:fld id="{9787F378-2689-4F1C-8E07-E3E06E8455D7}" type="datetimeFigureOut">
              <a:rPr lang="en-US" altLang="zh-CN" sz="1345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</a:fld>
            <a:endParaRPr lang="en-US" altLang="zh-CN" sz="1345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1019175">
              <a:defRPr/>
            </a:pPr>
            <a:endParaRPr lang="zh-CN" altLang="en-US" sz="1345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17905"/>
            <a:fld id="{9A0DB2DC-4C9A-4742-B13C-FB6460FD3503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9100" y="801119"/>
            <a:ext cx="11163299" cy="49600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70C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609600" y="1413055"/>
            <a:ext cx="10972800" cy="4889019"/>
          </a:xfrm>
        </p:spPr>
        <p:txBody>
          <a:bodyPr/>
          <a:lstStyle>
            <a:lvl2pPr>
              <a:defRPr sz="1600" b="0"/>
            </a:lvl2pPr>
            <a:lvl3pPr>
              <a:defRPr sz="1600"/>
            </a:lvl3pPr>
            <a:lvl4pPr>
              <a:defRPr sz="1600"/>
            </a:lvl4pPr>
            <a:lvl5pPr marL="897255" indent="-269875">
              <a:defRPr sz="1600"/>
            </a:lvl5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4B5B-21A0-4192-BF4C-38187F1A68D8}" type="datetime1">
              <a:rPr lang="zh-CN" altLang="en-US"/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</a:fld>
            <a:endParaRPr lang="zh-CN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79388"/>
            <a:ext cx="10972800" cy="533400"/>
          </a:xfrm>
        </p:spPr>
        <p:txBody>
          <a:bodyPr anchor="ctr"/>
          <a:lstStyle>
            <a:lvl1pPr marL="0" indent="0">
              <a:buNone/>
              <a:defRPr i="1">
                <a:solidFill>
                  <a:srgbClr val="4F91A1"/>
                </a:solidFill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grpSp>
        <p:nvGrpSpPr>
          <p:cNvPr id="18" name="组合 17"/>
          <p:cNvGrpSpPr/>
          <p:nvPr userDrawn="1"/>
        </p:nvGrpSpPr>
        <p:grpSpPr>
          <a:xfrm>
            <a:off x="277089" y="604084"/>
            <a:ext cx="5400000" cy="67330"/>
            <a:chOff x="277089" y="603257"/>
            <a:chExt cx="5400000" cy="67330"/>
          </a:xfrm>
        </p:grpSpPr>
        <p:cxnSp>
          <p:nvCxnSpPr>
            <p:cNvPr id="12" name="直接连接符 11"/>
            <p:cNvCxnSpPr/>
            <p:nvPr userDrawn="1"/>
          </p:nvCxnSpPr>
          <p:spPr>
            <a:xfrm>
              <a:off x="277089" y="603257"/>
              <a:ext cx="5400000" cy="0"/>
            </a:xfrm>
            <a:prstGeom prst="line">
              <a:avLst/>
            </a:prstGeom>
            <a:ln w="19050">
              <a:solidFill>
                <a:srgbClr val="4F91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 userDrawn="1"/>
          </p:nvCxnSpPr>
          <p:spPr>
            <a:xfrm>
              <a:off x="277089" y="636922"/>
              <a:ext cx="4680000" cy="0"/>
            </a:xfrm>
            <a:prstGeom prst="line">
              <a:avLst/>
            </a:prstGeom>
            <a:ln w="19050">
              <a:solidFill>
                <a:srgbClr val="4F91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 userDrawn="1"/>
          </p:nvCxnSpPr>
          <p:spPr>
            <a:xfrm>
              <a:off x="277089" y="670587"/>
              <a:ext cx="3600000" cy="0"/>
            </a:xfrm>
            <a:prstGeom prst="line">
              <a:avLst/>
            </a:prstGeom>
            <a:ln w="19050">
              <a:solidFill>
                <a:srgbClr val="4F91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任意多边形 15"/>
          <p:cNvSpPr/>
          <p:nvPr/>
        </p:nvSpPr>
        <p:spPr>
          <a:xfrm>
            <a:off x="241300" y="-154086"/>
            <a:ext cx="368300" cy="825500"/>
          </a:xfrm>
          <a:custGeom>
            <a:avLst/>
            <a:gdLst>
              <a:gd name="connsiteX0" fmla="*/ 196850 w 368300"/>
              <a:gd name="connsiteY0" fmla="*/ 0 h 825500"/>
              <a:gd name="connsiteX1" fmla="*/ 368300 w 368300"/>
              <a:gd name="connsiteY1" fmla="*/ 0 h 825500"/>
              <a:gd name="connsiteX2" fmla="*/ 158750 w 368300"/>
              <a:gd name="connsiteY2" fmla="*/ 825500 h 825500"/>
              <a:gd name="connsiteX3" fmla="*/ 0 w 368300"/>
              <a:gd name="connsiteY3" fmla="*/ 825500 h 825500"/>
              <a:gd name="connsiteX4" fmla="*/ 196850 w 368300"/>
              <a:gd name="connsiteY4" fmla="*/ 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300" h="825500">
                <a:moveTo>
                  <a:pt x="196850" y="0"/>
                </a:moveTo>
                <a:lnTo>
                  <a:pt x="368300" y="0"/>
                </a:lnTo>
                <a:lnTo>
                  <a:pt x="158750" y="825500"/>
                </a:lnTo>
                <a:lnTo>
                  <a:pt x="0" y="825500"/>
                </a:lnTo>
                <a:lnTo>
                  <a:pt x="196850" y="0"/>
                </a:lnTo>
                <a:close/>
              </a:path>
            </a:pathLst>
          </a:custGeom>
          <a:solidFill>
            <a:schemeClr val="accent3"/>
          </a:solidFill>
          <a:ln w="19050">
            <a:solidFill>
              <a:srgbClr val="4F91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>
            <a:off x="31101" y="469630"/>
            <a:ext cx="184150" cy="412750"/>
          </a:xfrm>
          <a:custGeom>
            <a:avLst/>
            <a:gdLst>
              <a:gd name="connsiteX0" fmla="*/ 196850 w 368300"/>
              <a:gd name="connsiteY0" fmla="*/ 0 h 825500"/>
              <a:gd name="connsiteX1" fmla="*/ 368300 w 368300"/>
              <a:gd name="connsiteY1" fmla="*/ 0 h 825500"/>
              <a:gd name="connsiteX2" fmla="*/ 158750 w 368300"/>
              <a:gd name="connsiteY2" fmla="*/ 825500 h 825500"/>
              <a:gd name="connsiteX3" fmla="*/ 0 w 368300"/>
              <a:gd name="connsiteY3" fmla="*/ 825500 h 825500"/>
              <a:gd name="connsiteX4" fmla="*/ 196850 w 368300"/>
              <a:gd name="connsiteY4" fmla="*/ 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300" h="825500">
                <a:moveTo>
                  <a:pt x="196850" y="0"/>
                </a:moveTo>
                <a:lnTo>
                  <a:pt x="368300" y="0"/>
                </a:lnTo>
                <a:lnTo>
                  <a:pt x="158750" y="825500"/>
                </a:lnTo>
                <a:lnTo>
                  <a:pt x="0" y="825500"/>
                </a:lnTo>
                <a:lnTo>
                  <a:pt x="196850" y="0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8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5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:\专业-电力\图片\电\变电所效果图\fsdfds-9-11.jpg"/>
          <p:cNvPicPr>
            <a:picLocks noChangeAspect="1" noChangeArrowheads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839" y="-117287"/>
            <a:ext cx="14072126" cy="73881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749794" y="2701292"/>
            <a:ext cx="10480040" cy="9525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768844" y="4156074"/>
            <a:ext cx="10403840" cy="1905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 bwMode="auto">
          <a:xfrm>
            <a:off x="343535" y="2920365"/>
            <a:ext cx="11254105" cy="1026160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ctr" defTabSz="1019175">
              <a:defRPr/>
            </a:pPr>
            <a:r>
              <a:rPr lang="zh-CN" altLang="en-US" sz="3200">
                <a:sym typeface="+mn-ea"/>
              </a:rPr>
              <a:t>关于印发《2023年沈阳市街路更新设计导则》的</a:t>
            </a:r>
            <a:br>
              <a:rPr lang="zh-CN" altLang="en-US" sz="3200">
                <a:sym typeface="+mn-ea"/>
              </a:rPr>
            </a:br>
            <a:r>
              <a:rPr lang="zh-CN" altLang="en-US" sz="3200">
                <a:sym typeface="+mn-ea"/>
              </a:rPr>
              <a:t>通知的政策图解</a:t>
            </a:r>
            <a:endParaRPr lang="zh-CN" altLang="en-US" sz="3200"/>
          </a:p>
          <a:p>
            <a:pPr algn="ctr" defTabSz="1019175">
              <a:defRPr/>
            </a:pPr>
            <a:endParaRPr lang="zh-CN" altLang="en-US" sz="3200" b="1" spc="38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788920" y="3488408"/>
            <a:ext cx="6284975" cy="2802415"/>
          </a:xfrm>
          <a:prstGeom prst="rect">
            <a:avLst/>
          </a:prstGeom>
        </p:spPr>
      </p:pic>
      <p:sp>
        <p:nvSpPr>
          <p:cNvPr id="44" name="textbox 44"/>
          <p:cNvSpPr/>
          <p:nvPr/>
        </p:nvSpPr>
        <p:spPr>
          <a:xfrm>
            <a:off x="758177" y="1015963"/>
            <a:ext cx="11028044" cy="14992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6000"/>
              </a:lnSpc>
            </a:pPr>
            <a:endParaRPr lang="en-US" altLang="en-US" sz="100" dirty="0"/>
          </a:p>
          <a:p>
            <a:pPr marL="13335" indent="2540" algn="l" rtl="0" eaLnBrk="0">
              <a:lnSpc>
                <a:spcPct val="129000"/>
              </a:lnSpc>
            </a:pPr>
            <a:r>
              <a:rPr sz="13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■ </a:t>
            </a:r>
            <a:r>
              <a:rPr sz="13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街路是城市中最易识别和记忆的空间</a:t>
            </a:r>
            <a:r>
              <a:rPr sz="1300" kern="0" spc="-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，是城市生活和城市文化的物质载体</a:t>
            </a:r>
            <a:r>
              <a:rPr sz="1300" kern="0" spc="-1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，更是城市的活力和魅力所在。后疫情时代人民群众对于街路空间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的休闲、社交和文化活动需要越来越多</a:t>
            </a:r>
            <a:r>
              <a:rPr sz="1300" kern="0" spc="-1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，对</a:t>
            </a:r>
            <a:r>
              <a:rPr sz="13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街路品质要求也逐渐提高。</a:t>
            </a:r>
            <a:endParaRPr lang="en-US" altLang="en-US" sz="1300" dirty="0"/>
          </a:p>
          <a:p>
            <a:pPr marL="12700" indent="3175" algn="l" rtl="0" eaLnBrk="0">
              <a:lnSpc>
                <a:spcPct val="130000"/>
              </a:lnSpc>
              <a:spcBef>
                <a:spcPts val="985"/>
              </a:spcBef>
            </a:pPr>
            <a:r>
              <a:rPr sz="13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■</a:t>
            </a:r>
            <a:r>
              <a:rPr sz="1300" kern="0" spc="14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以人民的感受和体验作为工作的出发点和落脚点</a:t>
            </a:r>
            <a:r>
              <a:rPr sz="1300" kern="0" spc="-1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，坚持人民城市人民建、人民城市为人民</a:t>
            </a:r>
            <a:r>
              <a:rPr sz="1300" kern="0" spc="-1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，坚决推动管理导向向服务导向转变；街</a:t>
            </a:r>
            <a:r>
              <a:rPr sz="13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路设计应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以服务为导向</a:t>
            </a:r>
            <a:r>
              <a:rPr sz="1300" kern="0" spc="-1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，进一步落</a:t>
            </a:r>
            <a:r>
              <a:rPr sz="13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实空间形态、环境生态、</a:t>
            </a:r>
            <a:r>
              <a:rPr sz="1300" kern="0" spc="-2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文化活态、经济业态。</a:t>
            </a:r>
            <a:endParaRPr lang="en-US" altLang="en-US" sz="1300" dirty="0"/>
          </a:p>
          <a:p>
            <a:pPr algn="l" rtl="0" eaLnBrk="0">
              <a:lnSpc>
                <a:spcPct val="103000"/>
              </a:lnSpc>
            </a:pPr>
            <a:endParaRPr lang="en-US" altLang="en-US" sz="800" dirty="0"/>
          </a:p>
          <a:p>
            <a:pPr marL="16510" algn="l" rtl="0" eaLnBrk="0">
              <a:lnSpc>
                <a:spcPct val="98000"/>
              </a:lnSpc>
              <a:spcBef>
                <a:spcPts val="5"/>
              </a:spcBef>
            </a:pPr>
            <a:r>
              <a:rPr sz="1300" kern="0" spc="8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■ </a:t>
            </a:r>
            <a:r>
              <a:rPr sz="13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落实国家、省、</a:t>
            </a:r>
            <a:r>
              <a:rPr sz="1300" kern="0" spc="-2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市关于海绵城市建设的新要求</a:t>
            </a:r>
            <a:r>
              <a:rPr sz="1300" kern="0" spc="-1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，将海绵城市理念融入街路更新</a:t>
            </a:r>
            <a:r>
              <a:rPr sz="1300" kern="0" spc="-1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300" kern="0" spc="-2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同步实施海绵城市改造</a:t>
            </a:r>
            <a:r>
              <a:rPr sz="1300" kern="0" spc="-1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，支持沈阳海绵城市示范城市</a:t>
            </a:r>
            <a:r>
              <a:rPr sz="13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建设。</a:t>
            </a:r>
            <a:endParaRPr lang="en-US" altLang="en-US" sz="1300" dirty="0"/>
          </a:p>
        </p:txBody>
      </p:sp>
      <p:pic>
        <p:nvPicPr>
          <p:cNvPr id="46" name="pictur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543288" y="3344418"/>
            <a:ext cx="2202179" cy="2765297"/>
          </a:xfrm>
          <a:prstGeom prst="rect">
            <a:avLst/>
          </a:prstGeom>
        </p:spPr>
      </p:pic>
      <p:pic>
        <p:nvPicPr>
          <p:cNvPr id="48" name="picture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96062" y="4784597"/>
            <a:ext cx="1876043" cy="1325117"/>
          </a:xfrm>
          <a:prstGeom prst="rect">
            <a:avLst/>
          </a:prstGeom>
        </p:spPr>
      </p:pic>
      <p:pic>
        <p:nvPicPr>
          <p:cNvPr id="50" name="picture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96824" y="3411474"/>
            <a:ext cx="1875269" cy="1250441"/>
          </a:xfrm>
          <a:prstGeom prst="rect">
            <a:avLst/>
          </a:prstGeom>
        </p:spPr>
      </p:pic>
      <p:sp>
        <p:nvSpPr>
          <p:cNvPr id="52" name="textbox 52"/>
          <p:cNvSpPr/>
          <p:nvPr/>
        </p:nvSpPr>
        <p:spPr>
          <a:xfrm>
            <a:off x="665198" y="225438"/>
            <a:ext cx="1736725" cy="4127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2800" b="1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1.修编背景</a:t>
            </a:r>
            <a:endParaRPr lang="en-US" altLang="en-US" sz="2800" dirty="0"/>
          </a:p>
        </p:txBody>
      </p:sp>
      <p:pic>
        <p:nvPicPr>
          <p:cNvPr id="54" name="picture 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765" y="161535"/>
            <a:ext cx="445004" cy="513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6" name="table 176"/>
          <p:cNvGraphicFramePr>
            <a:graphicFrameLocks noGrp="1"/>
          </p:cNvGraphicFramePr>
          <p:nvPr/>
        </p:nvGraphicFramePr>
        <p:xfrm>
          <a:off x="601979" y="1272539"/>
          <a:ext cx="10859770" cy="4890769"/>
        </p:xfrm>
        <a:graphic>
          <a:graphicData uri="http://schemas.openxmlformats.org/drawingml/2006/table">
            <a:tbl>
              <a:tblPr/>
              <a:tblGrid>
                <a:gridCol w="1463675"/>
                <a:gridCol w="1456690"/>
                <a:gridCol w="1781175"/>
                <a:gridCol w="1780539"/>
                <a:gridCol w="1457325"/>
                <a:gridCol w="1456690"/>
                <a:gridCol w="1463675"/>
              </a:tblGrid>
              <a:tr h="31940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500" dirty="0"/>
                    </a:p>
                    <a:p>
                      <a:pPr marL="561975" algn="l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</a:pPr>
                      <a:r>
                        <a:rPr sz="1300" b="1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类别</a:t>
                      </a:r>
                      <a:endParaRPr lang="en-US" altLang="en-US" sz="13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rtl="0" eaLnBrk="0">
                        <a:lnSpc>
                          <a:spcPct val="138000"/>
                        </a:lnSpc>
                      </a:pPr>
                      <a:endParaRPr lang="en-US" altLang="en-US" sz="200" dirty="0"/>
                    </a:p>
                    <a:p>
                      <a:pPr marL="3523615" algn="l" rtl="0" eaLnBrk="0">
                        <a:lnSpc>
                          <a:spcPts val="1845"/>
                        </a:lnSpc>
                        <a:spcBef>
                          <a:spcPts val="0"/>
                        </a:spcBef>
                      </a:pPr>
                      <a:r>
                        <a:rPr sz="1300" b="1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要素(54项)</a:t>
                      </a:r>
                      <a:endParaRPr lang="en-US" altLang="en-US" sz="13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14325">
                <a:tc rowSpan="5"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marL="95250" algn="l" rtl="0" eaLnBrk="0">
                        <a:lnSpc>
                          <a:spcPts val="1845"/>
                        </a:lnSpc>
                        <a:spcBef>
                          <a:spcPts val="5"/>
                        </a:spcBef>
                      </a:pPr>
                      <a:r>
                        <a:rPr sz="1300" b="1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空间形态（24）</a:t>
                      </a:r>
                      <a:endParaRPr lang="en-US" altLang="en-US" sz="13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1000" dirty="0"/>
                    </a:p>
                    <a:p>
                      <a:pPr marL="94615" algn="l" rtl="0" eaLnBrk="0">
                        <a:lnSpc>
                          <a:spcPts val="1805"/>
                        </a:lnSpc>
                        <a:spcBef>
                          <a:spcPts val="5"/>
                        </a:spcBef>
                      </a:pPr>
                      <a:r>
                        <a:rPr sz="13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交通空间（15）</a:t>
                      </a:r>
                      <a:endParaRPr lang="en-US" altLang="en-US" sz="13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lang="en-US" altLang="en-US" sz="400" dirty="0"/>
                    </a:p>
                    <a:p>
                      <a:pPr marL="5372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3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机动车道</a:t>
                      </a:r>
                      <a:endParaRPr lang="en-US" altLang="en-US" sz="13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lang="en-US" altLang="en-US" sz="400" dirty="0"/>
                    </a:p>
                    <a:p>
                      <a:pPr marL="44958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3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非机动车道</a:t>
                      </a:r>
                      <a:endParaRPr lang="en-US" altLang="en-US" sz="13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lang="en-US" altLang="en-US" sz="400" dirty="0"/>
                    </a:p>
                    <a:p>
                      <a:pPr marL="46482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3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人行道</a:t>
                      </a:r>
                      <a:endParaRPr lang="en-US" altLang="en-US" sz="13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lang="en-US" altLang="en-US" sz="400" dirty="0"/>
                    </a:p>
                    <a:p>
                      <a:pPr marL="37528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3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路侧停车</a:t>
                      </a:r>
                      <a:endParaRPr lang="en-US" altLang="en-US" sz="13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lang="en-US" altLang="en-US" sz="400" dirty="0"/>
                    </a:p>
                    <a:p>
                      <a:pPr marL="28765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3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无障碍设施</a:t>
                      </a:r>
                      <a:endParaRPr lang="en-US" altLang="en-US" sz="13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</a:tr>
              <a:tr h="312419">
                <a:tc v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400" dirty="0"/>
                    </a:p>
                    <a:p>
                      <a:pPr marL="71628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3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盲道</a:t>
                      </a:r>
                      <a:endParaRPr lang="en-US" altLang="en-US" sz="13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400" dirty="0"/>
                    </a:p>
                    <a:p>
                      <a:pPr marL="35941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3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公交车站设施</a:t>
                      </a:r>
                      <a:endParaRPr lang="en-US" altLang="en-US" sz="13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400" dirty="0"/>
                    </a:p>
                    <a:p>
                      <a:pPr marL="28638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3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公交港湾站</a:t>
                      </a:r>
                      <a:endParaRPr lang="en-US" altLang="en-US" sz="13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400" dirty="0"/>
                    </a:p>
                    <a:p>
                      <a:pPr marL="20002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3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二次过街设施</a:t>
                      </a:r>
                      <a:endParaRPr lang="en-US" altLang="en-US" sz="13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400" dirty="0"/>
                    </a:p>
                    <a:p>
                      <a:pPr marL="37465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3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分隔设施</a:t>
                      </a:r>
                      <a:endParaRPr lang="en-US" altLang="en-US" sz="13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</a:tr>
              <a:tr h="313690">
                <a:tc v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lang="en-US" altLang="en-US" sz="400" dirty="0"/>
                    </a:p>
                    <a:p>
                      <a:pPr marL="540385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3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多杆合一</a:t>
                      </a:r>
                      <a:endParaRPr lang="en-US" altLang="en-US" sz="13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400" dirty="0"/>
                    </a:p>
                    <a:p>
                      <a:pPr marL="44958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3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交通渠化岛</a:t>
                      </a:r>
                      <a:endParaRPr lang="en-US" altLang="en-US" sz="13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400" dirty="0"/>
                    </a:p>
                    <a:p>
                      <a:pPr marL="11049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3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非机动车停车区</a:t>
                      </a:r>
                      <a:endParaRPr lang="en-US" altLang="en-US" sz="13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400" dirty="0"/>
                    </a:p>
                    <a:p>
                      <a:pPr marL="37465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3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彩色路面</a:t>
                      </a:r>
                      <a:endParaRPr lang="en-US" altLang="en-US" sz="13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lang="en-US" altLang="en-US" sz="400" dirty="0"/>
                    </a:p>
                    <a:p>
                      <a:pPr marL="377190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3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井周加固</a:t>
                      </a:r>
                      <a:endParaRPr lang="en-US" altLang="en-US" sz="13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</a:tr>
              <a:tr h="313690">
                <a:tc v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300" dirty="0"/>
                    </a:p>
                    <a:p>
                      <a:pPr marL="147955" algn="l" rtl="0" eaLnBrk="0">
                        <a:lnSpc>
                          <a:spcPts val="1805"/>
                        </a:lnSpc>
                        <a:spcBef>
                          <a:spcPts val="0"/>
                        </a:spcBef>
                      </a:pPr>
                      <a:r>
                        <a:rPr sz="13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市政空间（5）</a:t>
                      </a:r>
                      <a:endParaRPr lang="en-US" altLang="en-US" sz="13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400" dirty="0"/>
                    </a:p>
                    <a:p>
                      <a:pPr marL="44894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3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架空线入地</a:t>
                      </a:r>
                      <a:endParaRPr lang="en-US" altLang="en-US" sz="13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400" dirty="0"/>
                    </a:p>
                    <a:p>
                      <a:pPr marL="35941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3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老旧管线更新</a:t>
                      </a:r>
                      <a:endParaRPr lang="en-US" altLang="en-US" sz="13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400" dirty="0"/>
                    </a:p>
                    <a:p>
                      <a:pPr marL="37592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3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管线集并</a:t>
                      </a:r>
                      <a:endParaRPr lang="en-US" altLang="en-US" sz="13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400" dirty="0"/>
                    </a:p>
                    <a:p>
                      <a:pPr marL="37465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3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排水防涝</a:t>
                      </a:r>
                      <a:endParaRPr lang="en-US" altLang="en-US" sz="13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lang="en-US" altLang="en-US" sz="400" dirty="0"/>
                    </a:p>
                    <a:p>
                      <a:pPr marL="378460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3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多箱合一</a:t>
                      </a:r>
                      <a:endParaRPr lang="en-US" altLang="en-US" sz="13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</a:tr>
              <a:tr h="313054">
                <a:tc v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300" dirty="0"/>
                    </a:p>
                    <a:p>
                      <a:pPr marL="145415" algn="l" rtl="0" eaLnBrk="0">
                        <a:lnSpc>
                          <a:spcPts val="1805"/>
                        </a:lnSpc>
                        <a:spcBef>
                          <a:spcPts val="0"/>
                        </a:spcBef>
                      </a:pPr>
                      <a:r>
                        <a:rPr sz="13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建筑空间（4）</a:t>
                      </a:r>
                      <a:endParaRPr lang="en-US" altLang="en-US" sz="13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400" dirty="0"/>
                    </a:p>
                    <a:p>
                      <a:pPr marL="5372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3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拆违整改</a:t>
                      </a:r>
                      <a:endParaRPr lang="en-US" altLang="en-US" sz="13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400" dirty="0"/>
                    </a:p>
                    <a:p>
                      <a:pPr marL="53657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3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广告牌匾</a:t>
                      </a:r>
                      <a:endParaRPr lang="en-US" altLang="en-US" sz="13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400" dirty="0"/>
                    </a:p>
                    <a:p>
                      <a:pPr marL="37592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3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空调机罩</a:t>
                      </a:r>
                      <a:endParaRPr lang="en-US" altLang="en-US" sz="13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400" dirty="0"/>
                    </a:p>
                    <a:p>
                      <a:pPr marL="37465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3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建筑外墙</a:t>
                      </a:r>
                      <a:endParaRPr lang="en-US" altLang="en-US" sz="13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</a:tr>
              <a:tr h="490219">
                <a:tc rowSpan="5"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2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2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2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94615" algn="l" rtl="0" eaLnBrk="0">
                        <a:lnSpc>
                          <a:spcPts val="1845"/>
                        </a:lnSpc>
                      </a:pPr>
                      <a:r>
                        <a:rPr sz="1300" b="1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环境生态（18）</a:t>
                      </a:r>
                      <a:endParaRPr lang="en-US" altLang="en-US" sz="13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F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9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145415" algn="l" rtl="0" eaLnBrk="0">
                        <a:lnSpc>
                          <a:spcPts val="1805"/>
                        </a:lnSpc>
                      </a:pPr>
                      <a:r>
                        <a:rPr sz="13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海绵城市（6）</a:t>
                      </a:r>
                      <a:endParaRPr lang="en-US" altLang="en-US" sz="13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F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marL="5372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3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海绵指标</a:t>
                      </a:r>
                      <a:endParaRPr lang="en-US" altLang="en-US" sz="13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F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marL="53721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3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透水铺装</a:t>
                      </a:r>
                      <a:endParaRPr lang="en-US" altLang="en-US" sz="13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F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6000"/>
                        </a:lnSpc>
                      </a:pPr>
                      <a:endParaRPr lang="en-US" altLang="en-US" sz="100" dirty="0"/>
                    </a:p>
                    <a:p>
                      <a:pPr marL="339090" algn="l" rtl="0" eaLnBrk="0">
                        <a:lnSpc>
                          <a:spcPts val="1805"/>
                        </a:lnSpc>
                      </a:pPr>
                      <a:r>
                        <a:rPr sz="13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下沉绿地/</a:t>
                      </a:r>
                      <a:endParaRPr lang="en-US" altLang="en-US" sz="1300" dirty="0"/>
                    </a:p>
                    <a:p>
                      <a:pPr marL="377190" algn="l" rtl="0" eaLnBrk="0">
                        <a:lnSpc>
                          <a:spcPts val="1645"/>
                        </a:lnSpc>
                      </a:pPr>
                      <a:r>
                        <a:rPr sz="13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雨水花园</a:t>
                      </a:r>
                      <a:endParaRPr lang="en-US" altLang="en-US" sz="13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F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marL="197485" algn="l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</a:pPr>
                      <a:r>
                        <a:rPr sz="13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环保型雨水口</a:t>
                      </a:r>
                      <a:endParaRPr lang="en-US" altLang="en-US" sz="13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F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marL="19685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3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地表行泄通道</a:t>
                      </a:r>
                      <a:endParaRPr lang="en-US" altLang="en-US" sz="13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FBD"/>
                    </a:solidFill>
                  </a:tcPr>
                </a:tc>
              </a:tr>
              <a:tr h="313689">
                <a:tc v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400" dirty="0"/>
                    </a:p>
                    <a:p>
                      <a:pPr marL="53848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3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竖向要求</a:t>
                      </a:r>
                      <a:endParaRPr lang="en-US" altLang="en-US" sz="13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F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F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F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F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FBD"/>
                    </a:solidFill>
                  </a:tcPr>
                </a:tc>
              </a:tr>
              <a:tr h="313689">
                <a:tc v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1000" dirty="0"/>
                    </a:p>
                    <a:p>
                      <a:pPr marL="99695" algn="l" rtl="0" eaLnBrk="0">
                        <a:lnSpc>
                          <a:spcPts val="1805"/>
                        </a:lnSpc>
                        <a:spcBef>
                          <a:spcPts val="5"/>
                        </a:spcBef>
                      </a:pPr>
                      <a:r>
                        <a:rPr sz="13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景观环境（12）</a:t>
                      </a:r>
                      <a:endParaRPr lang="en-US" altLang="en-US" sz="13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F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400" dirty="0"/>
                    </a:p>
                    <a:p>
                      <a:pPr marL="44894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3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行道树绿带</a:t>
                      </a:r>
                      <a:endParaRPr lang="en-US" altLang="en-US" sz="13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F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400" dirty="0"/>
                    </a:p>
                    <a:p>
                      <a:pPr marL="37147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3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中央分车绿带</a:t>
                      </a:r>
                      <a:endParaRPr lang="en-US" altLang="en-US" sz="13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F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400" dirty="0"/>
                    </a:p>
                    <a:p>
                      <a:pPr marL="37592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3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路侧绿带</a:t>
                      </a:r>
                      <a:endParaRPr lang="en-US" altLang="en-US" sz="13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F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400" dirty="0"/>
                    </a:p>
                    <a:p>
                      <a:pPr marL="38481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3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园路一体</a:t>
                      </a:r>
                      <a:endParaRPr lang="en-US" altLang="en-US" sz="13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F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400" dirty="0"/>
                    </a:p>
                    <a:p>
                      <a:pPr marL="39243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3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口袋公园</a:t>
                      </a:r>
                      <a:endParaRPr lang="en-US" altLang="en-US" sz="13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FBD"/>
                    </a:solidFill>
                  </a:tcPr>
                </a:tc>
              </a:tr>
              <a:tr h="313054">
                <a:tc v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400" dirty="0"/>
                    </a:p>
                    <a:p>
                      <a:pPr marL="53657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3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滨水慢道</a:t>
                      </a:r>
                      <a:endParaRPr lang="en-US" altLang="en-US" sz="13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F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400" dirty="0"/>
                    </a:p>
                    <a:p>
                      <a:pPr marL="53657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3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植物配置</a:t>
                      </a:r>
                      <a:endParaRPr lang="en-US" altLang="en-US" sz="13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F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400" dirty="0"/>
                    </a:p>
                    <a:p>
                      <a:pPr marL="37528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3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街路花箱</a:t>
                      </a:r>
                      <a:endParaRPr lang="en-US" altLang="en-US" sz="13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F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lang="en-US" altLang="en-US" sz="400" dirty="0"/>
                    </a:p>
                    <a:p>
                      <a:pPr marL="550545" algn="l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</a:pPr>
                      <a:r>
                        <a:rPr sz="13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树池</a:t>
                      </a:r>
                      <a:endParaRPr lang="en-US" altLang="en-US" sz="13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F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lang="en-US" altLang="en-US" sz="400" dirty="0"/>
                    </a:p>
                    <a:p>
                      <a:pPr marL="375285" algn="l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</a:pPr>
                      <a:r>
                        <a:rPr sz="13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桥下利用</a:t>
                      </a:r>
                      <a:endParaRPr lang="en-US" altLang="en-US" sz="13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FBD"/>
                    </a:solidFill>
                  </a:tcPr>
                </a:tc>
              </a:tr>
              <a:tr h="313689">
                <a:tc v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400" dirty="0"/>
                    </a:p>
                    <a:p>
                      <a:pPr marL="536575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3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街道家具</a:t>
                      </a:r>
                      <a:endParaRPr lang="en-US" altLang="en-US" sz="13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F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400" dirty="0"/>
                    </a:p>
                    <a:p>
                      <a:pPr marL="71437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3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绿篱</a:t>
                      </a:r>
                      <a:endParaRPr lang="en-US" altLang="en-US" sz="13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F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F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F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FBD"/>
                    </a:solidFill>
                  </a:tcPr>
                </a:tc>
              </a:tr>
              <a:tr h="313689"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3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/>
                    </a:p>
                    <a:p>
                      <a:pPr marL="149225" algn="l" rtl="0" eaLnBrk="0">
                        <a:lnSpc>
                          <a:spcPts val="1845"/>
                        </a:lnSpc>
                      </a:pPr>
                      <a:r>
                        <a:rPr sz="1300" b="1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文化活态（5）</a:t>
                      </a:r>
                      <a:endParaRPr lang="en-US" altLang="en-US" sz="13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300" dirty="0"/>
                    </a:p>
                    <a:p>
                      <a:pPr marL="146050" algn="l" rtl="0" eaLnBrk="0">
                        <a:lnSpc>
                          <a:spcPts val="1805"/>
                        </a:lnSpc>
                        <a:spcBef>
                          <a:spcPts val="0"/>
                        </a:spcBef>
                      </a:pPr>
                      <a:r>
                        <a:rPr sz="13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文化符号（4）</a:t>
                      </a:r>
                      <a:endParaRPr lang="en-US" altLang="en-US" sz="13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lang="en-US" altLang="en-US" sz="400" dirty="0"/>
                    </a:p>
                    <a:p>
                      <a:pPr marL="713740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3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雕塑</a:t>
                      </a:r>
                      <a:endParaRPr lang="en-US" altLang="en-US" sz="13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400" dirty="0"/>
                    </a:p>
                    <a:p>
                      <a:pPr marL="53657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3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装置艺术</a:t>
                      </a:r>
                      <a:endParaRPr lang="en-US" altLang="en-US" sz="13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400" dirty="0"/>
                    </a:p>
                    <a:p>
                      <a:pPr marL="37655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3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文化符号</a:t>
                      </a:r>
                      <a:endParaRPr lang="en-US" altLang="en-US" sz="13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400" dirty="0"/>
                    </a:p>
                    <a:p>
                      <a:pPr marL="37274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3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地雕铭牌</a:t>
                      </a:r>
                      <a:endParaRPr lang="en-US" altLang="en-US" sz="13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12420">
                <a:tc v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300" dirty="0"/>
                    </a:p>
                    <a:p>
                      <a:pPr marL="146050" algn="l" rtl="0" eaLnBrk="0">
                        <a:lnSpc>
                          <a:spcPts val="1805"/>
                        </a:lnSpc>
                        <a:spcBef>
                          <a:spcPts val="5"/>
                        </a:spcBef>
                      </a:pPr>
                      <a:r>
                        <a:rPr sz="13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文化建筑（1）</a:t>
                      </a:r>
                      <a:endParaRPr lang="en-US" altLang="en-US" sz="13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400" dirty="0"/>
                    </a:p>
                    <a:p>
                      <a:pPr marL="53530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3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城市书房</a:t>
                      </a:r>
                      <a:endParaRPr lang="en-US" altLang="en-US" sz="13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14325"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32000"/>
                        </a:lnSpc>
                      </a:pPr>
                      <a:endParaRPr lang="en-US" altLang="en-US" sz="1000" dirty="0"/>
                    </a:p>
                    <a:p>
                      <a:pPr marL="147320" algn="l" rtl="0" eaLnBrk="0">
                        <a:lnSpc>
                          <a:spcPts val="1845"/>
                        </a:lnSpc>
                        <a:spcBef>
                          <a:spcPts val="5"/>
                        </a:spcBef>
                      </a:pPr>
                      <a:r>
                        <a:rPr sz="1300" b="1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经济业态（7）</a:t>
                      </a:r>
                      <a:endParaRPr lang="en-US" altLang="en-US" sz="13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300" dirty="0"/>
                    </a:p>
                    <a:p>
                      <a:pPr marL="143510" algn="l" rtl="0" eaLnBrk="0">
                        <a:lnSpc>
                          <a:spcPts val="1805"/>
                        </a:lnSpc>
                        <a:spcBef>
                          <a:spcPts val="5"/>
                        </a:spcBef>
                      </a:pPr>
                      <a:r>
                        <a:rPr sz="13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外摆业态（4）</a:t>
                      </a:r>
                      <a:endParaRPr lang="en-US" altLang="en-US" sz="13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lang="en-US" altLang="en-US" sz="400" dirty="0"/>
                    </a:p>
                    <a:p>
                      <a:pPr marL="36004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3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经济业态划分</a:t>
                      </a:r>
                      <a:endParaRPr lang="en-US" altLang="en-US" sz="13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lang="en-US" altLang="en-US" sz="400" dirty="0"/>
                    </a:p>
                    <a:p>
                      <a:pPr marL="36004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3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商业限时外摆</a:t>
                      </a:r>
                      <a:endParaRPr lang="en-US" altLang="en-US" sz="13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lang="en-US" altLang="en-US" sz="400" dirty="0"/>
                    </a:p>
                    <a:p>
                      <a:pPr marL="19875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3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商业常规外摆</a:t>
                      </a:r>
                      <a:endParaRPr lang="en-US" altLang="en-US" sz="13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lang="en-US" altLang="en-US" sz="400" dirty="0"/>
                    </a:p>
                    <a:p>
                      <a:pPr marL="37338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3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集散广场</a:t>
                      </a:r>
                      <a:endParaRPr lang="en-US" altLang="en-US" sz="13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FF"/>
                    </a:solidFill>
                  </a:tcPr>
                </a:tc>
              </a:tr>
              <a:tr h="319404">
                <a:tc v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300" dirty="0"/>
                    </a:p>
                    <a:p>
                      <a:pPr marL="145415" algn="l" rtl="0" eaLnBrk="0">
                        <a:lnSpc>
                          <a:spcPts val="1805"/>
                        </a:lnSpc>
                        <a:spcBef>
                          <a:spcPts val="0"/>
                        </a:spcBef>
                      </a:pPr>
                      <a:r>
                        <a:rPr sz="13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业态服务（3）</a:t>
                      </a:r>
                      <a:endParaRPr lang="en-US" altLang="en-US" sz="13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0000"/>
                        </a:lnSpc>
                      </a:pPr>
                      <a:endParaRPr lang="en-US" altLang="en-US" sz="200" dirty="0"/>
                    </a:p>
                    <a:p>
                      <a:pPr marL="476885" algn="l" rtl="0" eaLnBrk="0">
                        <a:lnSpc>
                          <a:spcPts val="1805"/>
                        </a:lnSpc>
                        <a:spcBef>
                          <a:spcPts val="0"/>
                        </a:spcBef>
                      </a:pPr>
                      <a:r>
                        <a:rPr sz="13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信息屏(栏)</a:t>
                      </a:r>
                      <a:endParaRPr lang="en-US" altLang="en-US" sz="13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lang="en-US" altLang="en-US" sz="400" dirty="0"/>
                    </a:p>
                    <a:p>
                      <a:pPr marL="536575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3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指示标识</a:t>
                      </a:r>
                      <a:endParaRPr lang="en-US" altLang="en-US" sz="13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400" dirty="0"/>
                    </a:p>
                    <a:p>
                      <a:pPr marL="37528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3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夜景照明</a:t>
                      </a:r>
                      <a:endParaRPr lang="en-US" altLang="en-US" sz="13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FF"/>
                    </a:solidFill>
                  </a:tcPr>
                </a:tc>
              </a:tr>
            </a:tbl>
          </a:graphicData>
        </a:graphic>
      </p:graphicFrame>
      <p:sp>
        <p:nvSpPr>
          <p:cNvPr id="178" name="textbox 178"/>
          <p:cNvSpPr/>
          <p:nvPr/>
        </p:nvSpPr>
        <p:spPr>
          <a:xfrm>
            <a:off x="602289" y="844111"/>
            <a:ext cx="9054465" cy="2178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algn="r" rtl="0" eaLnBrk="0">
              <a:lnSpc>
                <a:spcPct val="97000"/>
              </a:lnSpc>
            </a:pPr>
            <a:r>
              <a:rPr sz="1300" kern="0" spc="6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■ </a:t>
            </a:r>
            <a:r>
              <a:rPr sz="13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本次街路更新导则从空间形态、环境生态、文化活态、经济业态四个方面总结54个要素细化要求，</a:t>
            </a:r>
            <a:r>
              <a:rPr sz="1300" kern="0" spc="4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给出设计指引。</a:t>
            </a:r>
            <a:endParaRPr lang="en-US" altLang="en-US" sz="1300" dirty="0"/>
          </a:p>
        </p:txBody>
      </p:sp>
      <p:sp>
        <p:nvSpPr>
          <p:cNvPr id="180" name="textbox 180"/>
          <p:cNvSpPr/>
          <p:nvPr/>
        </p:nvSpPr>
        <p:spPr>
          <a:xfrm>
            <a:off x="11867298" y="6579859"/>
            <a:ext cx="92075" cy="1530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4000"/>
              </a:lnSpc>
            </a:pPr>
            <a:r>
              <a:rPr sz="1000" kern="0" spc="-10" dirty="0">
                <a:solidFill>
                  <a:srgbClr val="89898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9</a:t>
            </a:r>
            <a:endParaRPr lang="en-US" altLang="en-US" sz="1000" dirty="0"/>
          </a:p>
        </p:txBody>
      </p:sp>
      <p:sp>
        <p:nvSpPr>
          <p:cNvPr id="2" name="文本框 1"/>
          <p:cNvSpPr txBox="1"/>
          <p:nvPr/>
        </p:nvSpPr>
        <p:spPr>
          <a:xfrm>
            <a:off x="613410" y="111125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+mn-ea"/>
                <a:cs typeface="+mn-ea"/>
              </a:rPr>
              <a:t>2.主要内容</a:t>
            </a:r>
            <a:endParaRPr lang="en-US" altLang="zh-CN" sz="2800" b="1">
              <a:latin typeface="+mn-ea"/>
              <a:cs typeface="+mn-ea"/>
            </a:endParaRPr>
          </a:p>
        </p:txBody>
      </p:sp>
      <p:pic>
        <p:nvPicPr>
          <p:cNvPr id="54" name="picture 5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rot="21600000">
            <a:off x="765" y="111370"/>
            <a:ext cx="445004" cy="513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box 186"/>
          <p:cNvSpPr/>
          <p:nvPr/>
        </p:nvSpPr>
        <p:spPr>
          <a:xfrm>
            <a:off x="-11934" y="148835"/>
            <a:ext cx="11288394" cy="20199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5000"/>
              </a:lnSpc>
            </a:pPr>
            <a:endParaRPr lang="en-US" altLang="en-US" sz="500" dirty="0"/>
          </a:p>
          <a:p>
            <a:pPr marL="457200" algn="l" rtl="0" eaLnBrk="0">
              <a:lnSpc>
                <a:spcPct val="91000"/>
              </a:lnSpc>
              <a:spcBef>
                <a:spcPts val="5"/>
              </a:spcBef>
              <a:tabLst>
                <a:tab pos="688975" algn="l"/>
              </a:tabLst>
            </a:pPr>
            <a:r>
              <a:rPr sz="2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en-US" sz="28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sz="2800" b="1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.设计原则</a:t>
            </a:r>
            <a:endParaRPr lang="en-US" altLang="en-US" sz="2800" dirty="0"/>
          </a:p>
          <a:p>
            <a:pPr algn="l" rtl="0" eaLnBrk="0">
              <a:lnSpc>
                <a:spcPct val="112000"/>
              </a:lnSpc>
            </a:pPr>
            <a:endParaRPr lang="en-US" altLang="en-US" sz="1000" dirty="0"/>
          </a:p>
          <a:p>
            <a:pPr algn="l" rtl="0" eaLnBrk="0">
              <a:lnSpc>
                <a:spcPct val="113000"/>
              </a:lnSpc>
            </a:pPr>
            <a:endParaRPr lang="en-US" altLang="en-US" sz="1000" dirty="0"/>
          </a:p>
          <a:p>
            <a:pPr marL="785495" algn="l" rtl="0" eaLnBrk="0">
              <a:lnSpc>
                <a:spcPct val="98000"/>
              </a:lnSpc>
              <a:spcBef>
                <a:spcPts val="395"/>
              </a:spcBef>
            </a:pPr>
            <a:r>
              <a:rPr sz="1300" kern="0" spc="7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■ </a:t>
            </a:r>
            <a:r>
              <a:rPr sz="13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街路更新设计首先要提供各项使</a:t>
            </a:r>
            <a:r>
              <a:rPr sz="13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用功能所需的空间。</a:t>
            </a:r>
            <a:endParaRPr lang="en-US" altLang="en-US" sz="1300" dirty="0"/>
          </a:p>
          <a:p>
            <a:pPr marL="775335" algn="l" rtl="0" eaLnBrk="0">
              <a:lnSpc>
                <a:spcPct val="97000"/>
              </a:lnSpc>
              <a:spcBef>
                <a:spcPts val="1005"/>
              </a:spcBef>
            </a:pPr>
            <a:r>
              <a:rPr sz="13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交通空间：  </a:t>
            </a:r>
            <a:r>
              <a:rPr sz="13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保证道路的通行功能，特别是慢行优先，落实“两分离、两优</a:t>
            </a:r>
            <a:r>
              <a:rPr sz="13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先、两贯通、</a:t>
            </a:r>
            <a:r>
              <a:rPr sz="1300" kern="0" spc="-2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一增加”；</a:t>
            </a:r>
            <a:endParaRPr lang="en-US" altLang="en-US" sz="1300" dirty="0"/>
          </a:p>
          <a:p>
            <a:pPr marL="779145" algn="l" rtl="0" eaLnBrk="0">
              <a:lnSpc>
                <a:spcPct val="89000"/>
              </a:lnSpc>
              <a:spcBef>
                <a:spcPts val="1005"/>
              </a:spcBef>
            </a:pPr>
            <a:r>
              <a:rPr sz="1300" b="1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市政空间：  </a:t>
            </a:r>
            <a:r>
              <a:rPr sz="13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合理布置各</a:t>
            </a:r>
            <a:r>
              <a:rPr sz="13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类管线提升城市韧性，按照   “力争十年之内不破路”标准实施地下管网提升，  在有条件地区建设小型综合管廊；</a:t>
            </a:r>
            <a:endParaRPr lang="en-US" altLang="en-US" sz="1300" dirty="0"/>
          </a:p>
          <a:p>
            <a:pPr marL="775335" algn="l" rtl="0" eaLnBrk="0">
              <a:lnSpc>
                <a:spcPts val="2520"/>
              </a:lnSpc>
            </a:pPr>
            <a:r>
              <a:rPr sz="13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建筑空间：  </a:t>
            </a:r>
            <a:r>
              <a:rPr sz="13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实现建筑功能与道路功能的融合，按照“洁化、序化、美化、亮化、文化”原则，实施拆违、墙体修缮、牌匾规范等工程。</a:t>
            </a:r>
            <a:endParaRPr lang="en-US" altLang="en-US" sz="1300" dirty="0"/>
          </a:p>
        </p:txBody>
      </p:sp>
      <p:pic>
        <p:nvPicPr>
          <p:cNvPr id="188" name="picture 18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65" y="161535"/>
            <a:ext cx="445004" cy="513600"/>
          </a:xfrm>
          <a:prstGeom prst="rect">
            <a:avLst/>
          </a:prstGeom>
        </p:spPr>
      </p:pic>
      <p:pic>
        <p:nvPicPr>
          <p:cNvPr id="190" name="picture 1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284725" y="2661666"/>
            <a:ext cx="3619487" cy="3416033"/>
          </a:xfrm>
          <a:prstGeom prst="rect">
            <a:avLst/>
          </a:prstGeom>
        </p:spPr>
      </p:pic>
      <p:pic>
        <p:nvPicPr>
          <p:cNvPr id="192" name="picture 19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079485" y="2661666"/>
            <a:ext cx="3402418" cy="3416033"/>
          </a:xfrm>
          <a:prstGeom prst="rect">
            <a:avLst/>
          </a:prstGeom>
        </p:spPr>
      </p:pic>
      <p:pic>
        <p:nvPicPr>
          <p:cNvPr id="194" name="picture 19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45998" y="2661666"/>
            <a:ext cx="3363455" cy="3416033"/>
          </a:xfrm>
          <a:prstGeom prst="rect">
            <a:avLst/>
          </a:prstGeom>
        </p:spPr>
      </p:pic>
      <p:sp>
        <p:nvSpPr>
          <p:cNvPr id="196" name="textbox 196"/>
          <p:cNvSpPr/>
          <p:nvPr/>
        </p:nvSpPr>
        <p:spPr>
          <a:xfrm>
            <a:off x="11797632" y="6579859"/>
            <a:ext cx="161925" cy="1536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4000"/>
              </a:lnSpc>
            </a:pPr>
            <a:r>
              <a:rPr sz="1000" kern="0" spc="-20" dirty="0">
                <a:solidFill>
                  <a:srgbClr val="89898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12</a:t>
            </a:r>
            <a:endParaRPr lang="en-US" alt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path"/>
          <p:cNvSpPr/>
          <p:nvPr/>
        </p:nvSpPr>
        <p:spPr>
          <a:xfrm>
            <a:off x="566356" y="3163252"/>
            <a:ext cx="2270379" cy="3093339"/>
          </a:xfrm>
          <a:custGeom>
            <a:avLst/>
            <a:gdLst/>
            <a:ahLst/>
            <a:cxnLst/>
            <a:rect l="0" t="0" r="0" b="0"/>
            <a:pathLst>
              <a:path w="3575" h="4871">
                <a:moveTo>
                  <a:pt x="22" y="22"/>
                </a:moveTo>
                <a:moveTo>
                  <a:pt x="22" y="22"/>
                </a:moveTo>
                <a:lnTo>
                  <a:pt x="3552" y="22"/>
                </a:lnTo>
                <a:lnTo>
                  <a:pt x="3552" y="4848"/>
                </a:lnTo>
                <a:lnTo>
                  <a:pt x="22" y="4848"/>
                </a:lnTo>
                <a:lnTo>
                  <a:pt x="22" y="22"/>
                </a:lnTo>
                <a:close/>
              </a:path>
            </a:pathLst>
          </a:custGeom>
          <a:solidFill>
            <a:srgbClr val="DBDBDB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1188" name="table 1188"/>
          <p:cNvGraphicFramePr>
            <a:graphicFrameLocks noGrp="1"/>
          </p:cNvGraphicFramePr>
          <p:nvPr/>
        </p:nvGraphicFramePr>
        <p:xfrm>
          <a:off x="566356" y="3163252"/>
          <a:ext cx="11129644" cy="3101975"/>
        </p:xfrm>
        <a:graphic>
          <a:graphicData uri="http://schemas.openxmlformats.org/drawingml/2006/table">
            <a:tbl>
              <a:tblPr/>
              <a:tblGrid>
                <a:gridCol w="1993264"/>
                <a:gridCol w="421640"/>
                <a:gridCol w="2241550"/>
                <a:gridCol w="158114"/>
                <a:gridCol w="6315075"/>
              </a:tblGrid>
              <a:tr h="945514"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marL="52895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2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环境生态</a:t>
                      </a:r>
                      <a:endParaRPr lang="en-US" altLang="en-US" sz="2400" dirty="0"/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>
                      <a:noFill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</a:tr>
              <a:tr h="1323975">
                <a:tc vMerge="1">
                  <a:tcPr marL="0" marR="0" marT="0" marB="0" vert="horz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>
                      <a:noFill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2485">
                <a:tc vMerge="1">
                  <a:tcPr marL="0" marR="0" marT="0" marB="0" vert="horz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>
                      <a:noFill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cPr marL="0" marR="0" marT="0" marB="0" vert="horz">
                    <a:lnL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90" name="textbox 1190"/>
          <p:cNvSpPr/>
          <p:nvPr/>
        </p:nvSpPr>
        <p:spPr>
          <a:xfrm>
            <a:off x="758770" y="1005421"/>
            <a:ext cx="9226550" cy="20955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22225" algn="l" rtl="0" eaLnBrk="0">
              <a:lnSpc>
                <a:spcPct val="97000"/>
              </a:lnSpc>
            </a:pPr>
            <a:r>
              <a:rPr sz="13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■ </a:t>
            </a:r>
            <a:r>
              <a:rPr sz="13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街路更新设计在环</a:t>
            </a:r>
            <a:r>
              <a:rPr sz="13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境上要与生态元素有机融合。</a:t>
            </a:r>
            <a:endParaRPr lang="en-US" altLang="en-US" sz="1300" dirty="0"/>
          </a:p>
          <a:p>
            <a:pPr marL="12700" algn="l" rtl="0" eaLnBrk="0">
              <a:lnSpc>
                <a:spcPct val="97000"/>
              </a:lnSpc>
              <a:spcBef>
                <a:spcPts val="1010"/>
              </a:spcBef>
            </a:pPr>
            <a:r>
              <a:rPr sz="13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海绵城市：</a:t>
            </a:r>
            <a:endParaRPr lang="en-US" altLang="en-US" sz="1300" dirty="0"/>
          </a:p>
          <a:p>
            <a:pPr marL="12700" algn="l" rtl="0" eaLnBrk="0">
              <a:lnSpc>
                <a:spcPct val="98000"/>
              </a:lnSpc>
              <a:spcBef>
                <a:spcPts val="990"/>
              </a:spcBef>
            </a:pPr>
            <a:r>
              <a:rPr sz="13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要以“因地制宜、能做尽做”为原则，结合街路</a:t>
            </a:r>
            <a:r>
              <a:rPr sz="13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更新，解决内涝积水和径流污染问题。</a:t>
            </a:r>
            <a:endParaRPr lang="en-US" altLang="en-US" sz="1300" dirty="0"/>
          </a:p>
          <a:p>
            <a:pPr marL="12700" algn="l" rtl="0" eaLnBrk="0">
              <a:lnSpc>
                <a:spcPct val="97000"/>
              </a:lnSpc>
              <a:spcBef>
                <a:spcPts val="1010"/>
              </a:spcBef>
            </a:pPr>
            <a:r>
              <a:rPr sz="13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景观环境：</a:t>
            </a:r>
            <a:endParaRPr lang="en-US" altLang="en-US" sz="1300" dirty="0"/>
          </a:p>
          <a:p>
            <a:pPr marL="13335" algn="l" rtl="0" eaLnBrk="0">
              <a:lnSpc>
                <a:spcPct val="98000"/>
              </a:lnSpc>
              <a:spcBef>
                <a:spcPts val="990"/>
              </a:spcBef>
            </a:pPr>
            <a:r>
              <a:rPr sz="13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坚持  “以园美城”、“以绿荫城”、“以</a:t>
            </a:r>
            <a:r>
              <a:rPr sz="13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水润城”，</a:t>
            </a:r>
            <a:r>
              <a:rPr sz="1300" kern="0" spc="-2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增加街路绿量、</a:t>
            </a:r>
            <a:r>
              <a:rPr sz="1300" kern="0" spc="2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开放公园边界、丰富植物搭配、</a:t>
            </a:r>
            <a:r>
              <a:rPr sz="1300" kern="0" spc="-2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打造滨水慢道等，</a:t>
            </a:r>
            <a:endParaRPr lang="en-US" altLang="en-US" sz="1300" dirty="0"/>
          </a:p>
          <a:p>
            <a:pPr marL="12700" algn="l" rtl="0" eaLnBrk="0">
              <a:lnSpc>
                <a:spcPct val="97000"/>
              </a:lnSpc>
              <a:spcBef>
                <a:spcPts val="1005"/>
              </a:spcBef>
            </a:pPr>
            <a:r>
              <a:rPr sz="13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扮靓“生态沈阳”，</a:t>
            </a:r>
            <a:r>
              <a:rPr sz="13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3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营造生态宜居环境。</a:t>
            </a:r>
            <a:endParaRPr lang="en-US" altLang="en-US" sz="1300" dirty="0"/>
          </a:p>
          <a:p>
            <a:pPr marL="4520565" algn="l" rtl="0" eaLnBrk="0">
              <a:lnSpc>
                <a:spcPct val="91000"/>
              </a:lnSpc>
              <a:spcBef>
                <a:spcPts val="435"/>
              </a:spcBef>
            </a:pPr>
            <a:r>
              <a:rPr sz="1600" b="1" kern="0" spc="50" dirty="0">
                <a:solidFill>
                  <a:srgbClr val="4472C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2方面18项要素</a:t>
            </a:r>
            <a:endParaRPr lang="en-US" altLang="en-US" sz="1600" dirty="0"/>
          </a:p>
        </p:txBody>
      </p:sp>
      <p:graphicFrame>
        <p:nvGraphicFramePr>
          <p:cNvPr id="1192" name="table 1192"/>
          <p:cNvGraphicFramePr>
            <a:graphicFrameLocks noGrp="1"/>
          </p:cNvGraphicFramePr>
          <p:nvPr/>
        </p:nvGraphicFramePr>
        <p:xfrm>
          <a:off x="6128130" y="3732403"/>
          <a:ext cx="5401310" cy="769620"/>
        </p:xfrm>
        <a:graphic>
          <a:graphicData uri="http://schemas.openxmlformats.org/drawingml/2006/table">
            <a:tbl>
              <a:tblPr>
                <a:solidFill>
                  <a:srgbClr val="B4C7E7"/>
                </a:solidFill>
              </a:tblPr>
              <a:tblGrid>
                <a:gridCol w="5401310"/>
              </a:tblGrid>
              <a:tr h="7569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800" dirty="0"/>
                    </a:p>
                    <a:p>
                      <a:pPr marL="100965" indent="10795" algn="l" rtl="0" eaLnBrk="0">
                        <a:lnSpc>
                          <a:spcPct val="103000"/>
                        </a:lnSpc>
                        <a:spcBef>
                          <a:spcPts val="5"/>
                        </a:spcBef>
                      </a:pPr>
                      <a:r>
                        <a:rPr sz="16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(1)海绵指标(2)透水铺装  (3)下沉绿地/雨水花园 </a:t>
                      </a:r>
                      <a:r>
                        <a:rPr sz="16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(4)环保      </a:t>
                      </a:r>
                      <a:r>
                        <a:rPr sz="16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型雨水口(5)地表行泄通道(6)竖</a:t>
                      </a:r>
                      <a:r>
                        <a:rPr sz="16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向要求</a:t>
                      </a:r>
                      <a:endParaRPr lang="en-US" altLang="en-US" sz="16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94" name="table 1194"/>
          <p:cNvGraphicFramePr>
            <a:graphicFrameLocks noGrp="1"/>
          </p:cNvGraphicFramePr>
          <p:nvPr/>
        </p:nvGraphicFramePr>
        <p:xfrm>
          <a:off x="6128130" y="5052186"/>
          <a:ext cx="5401310" cy="758189"/>
        </p:xfrm>
        <a:graphic>
          <a:graphicData uri="http://schemas.openxmlformats.org/drawingml/2006/table">
            <a:tbl>
              <a:tblPr>
                <a:solidFill>
                  <a:srgbClr val="B4C7E7"/>
                </a:solidFill>
              </a:tblPr>
              <a:tblGrid>
                <a:gridCol w="5401310"/>
              </a:tblGrid>
              <a:tr h="74548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200" dirty="0"/>
                    </a:p>
                    <a:p>
                      <a:pPr marL="11176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6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(7)行道树绿带</a:t>
                      </a:r>
                      <a:r>
                        <a:rPr sz="16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6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(8)中</a:t>
                      </a:r>
                      <a:r>
                        <a:rPr sz="16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央分车绿带</a:t>
                      </a:r>
                      <a:r>
                        <a:rPr sz="16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6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(9)路侧绿带</a:t>
                      </a:r>
                      <a:endParaRPr lang="en-US" altLang="en-US" sz="1600" dirty="0"/>
                    </a:p>
                    <a:p>
                      <a:pPr marL="112395" indent="59690" algn="l" rtl="0" eaLnBrk="0">
                        <a:lnSpc>
                          <a:spcPct val="95000"/>
                        </a:lnSpc>
                        <a:spcBef>
                          <a:spcPts val="190"/>
                        </a:spcBef>
                      </a:pPr>
                      <a:r>
                        <a:rPr sz="16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(10)园路一体  (11)口袋公园 (12)滨水慢道(13)植物配置      </a:t>
                      </a:r>
                      <a:r>
                        <a:rPr sz="16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(14)街路花箱(15)树池(16)桥下利用</a:t>
                      </a:r>
                      <a:r>
                        <a:rPr sz="16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(17)街道家具(18)绿篱</a:t>
                      </a:r>
                      <a:endParaRPr lang="en-US" altLang="en-US" sz="16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96" name="table 1196"/>
          <p:cNvGraphicFramePr>
            <a:graphicFrameLocks noGrp="1"/>
          </p:cNvGraphicFramePr>
          <p:nvPr/>
        </p:nvGraphicFramePr>
        <p:xfrm>
          <a:off x="3464179" y="3736975"/>
          <a:ext cx="1213484" cy="768985"/>
        </p:xfrm>
        <a:graphic>
          <a:graphicData uri="http://schemas.openxmlformats.org/drawingml/2006/table">
            <a:tbl>
              <a:tblPr/>
              <a:tblGrid>
                <a:gridCol w="1213484"/>
              </a:tblGrid>
              <a:tr h="7562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8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151765" algn="l" rtl="0" eaLnBrk="0">
                        <a:lnSpc>
                          <a:spcPct val="91000"/>
                        </a:lnSpc>
                      </a:pPr>
                      <a:r>
                        <a:rPr sz="18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海绵城市</a:t>
                      </a:r>
                      <a:endParaRPr lang="en-US" altLang="en-US" sz="1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8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98" name="table 1198"/>
          <p:cNvGraphicFramePr>
            <a:graphicFrameLocks noGrp="1"/>
          </p:cNvGraphicFramePr>
          <p:nvPr/>
        </p:nvGraphicFramePr>
        <p:xfrm>
          <a:off x="3464179" y="5091048"/>
          <a:ext cx="1213484" cy="768985"/>
        </p:xfrm>
        <a:graphic>
          <a:graphicData uri="http://schemas.openxmlformats.org/drawingml/2006/table">
            <a:tbl>
              <a:tblPr>
                <a:solidFill>
                  <a:srgbClr val="B4C7E7"/>
                </a:solidFill>
              </a:tblPr>
              <a:tblGrid>
                <a:gridCol w="1213484"/>
              </a:tblGrid>
              <a:tr h="7562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8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151765" algn="l" rtl="0" eaLnBrk="0">
                        <a:lnSpc>
                          <a:spcPct val="91000"/>
                        </a:lnSpc>
                      </a:pPr>
                      <a:r>
                        <a:rPr sz="18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景观环境</a:t>
                      </a:r>
                      <a:endParaRPr lang="en-US" altLang="en-US" sz="1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</a:tr>
            </a:tbl>
          </a:graphicData>
        </a:graphic>
      </p:graphicFrame>
      <p:sp>
        <p:nvSpPr>
          <p:cNvPr id="1200" name="textbox 1200"/>
          <p:cNvSpPr/>
          <p:nvPr/>
        </p:nvSpPr>
        <p:spPr>
          <a:xfrm>
            <a:off x="665198" y="226149"/>
            <a:ext cx="1736725" cy="4121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lang="en-US" sz="2800" b="1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sz="2800" b="1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.设计原则</a:t>
            </a:r>
            <a:endParaRPr lang="en-US" altLang="en-US" sz="2800" dirty="0"/>
          </a:p>
        </p:txBody>
      </p:sp>
      <p:pic>
        <p:nvPicPr>
          <p:cNvPr id="1202" name="picture 12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65" y="161535"/>
            <a:ext cx="445004" cy="513600"/>
          </a:xfrm>
          <a:prstGeom prst="rect">
            <a:avLst/>
          </a:prstGeom>
        </p:spPr>
      </p:pic>
      <p:sp>
        <p:nvSpPr>
          <p:cNvPr id="1204" name="rect"/>
          <p:cNvSpPr/>
          <p:nvPr/>
        </p:nvSpPr>
        <p:spPr>
          <a:xfrm>
            <a:off x="2808160" y="3177540"/>
            <a:ext cx="28575" cy="3064764"/>
          </a:xfrm>
          <a:prstGeom prst="rect">
            <a:avLst/>
          </a:prstGeom>
          <a:solidFill>
            <a:srgbClr val="00B05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206" name="textbox 1206"/>
          <p:cNvSpPr/>
          <p:nvPr/>
        </p:nvSpPr>
        <p:spPr>
          <a:xfrm>
            <a:off x="11790102" y="6581254"/>
            <a:ext cx="169545" cy="15176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3000"/>
              </a:lnSpc>
            </a:pPr>
            <a:r>
              <a:rPr sz="1000" kern="0" spc="0" dirty="0">
                <a:solidFill>
                  <a:srgbClr val="89898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44</a:t>
            </a:r>
            <a:endParaRPr lang="en-US" alt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4" name="table 2044"/>
          <p:cNvGraphicFramePr>
            <a:graphicFrameLocks noGrp="1"/>
          </p:cNvGraphicFramePr>
          <p:nvPr/>
        </p:nvGraphicFramePr>
        <p:xfrm>
          <a:off x="2948368" y="2789872"/>
          <a:ext cx="8689339" cy="3200400"/>
        </p:xfrm>
        <a:graphic>
          <a:graphicData uri="http://schemas.openxmlformats.org/drawingml/2006/table">
            <a:tbl>
              <a:tblPr/>
              <a:tblGrid>
                <a:gridCol w="514984"/>
                <a:gridCol w="1195705"/>
                <a:gridCol w="534669"/>
                <a:gridCol w="157479"/>
                <a:gridCol w="6286500"/>
              </a:tblGrid>
              <a:tr h="682625"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 hMerge="1">
                  <a:tcPr marL="0" marR="0" marT="0" marB="0" vert="horz">
                    <a:lnL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 hMerge="1">
                  <a:tcPr marL="0" marR="0" marT="0" marB="0" vert="horz">
                    <a:lnL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</a:tr>
              <a:tr h="382904"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83000"/>
                        </a:lnSpc>
                      </a:pPr>
                      <a:endParaRPr lang="en-US" altLang="en-US" sz="1000" dirty="0"/>
                    </a:p>
                    <a:p>
                      <a:pPr marL="14351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8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文化符号</a:t>
                      </a:r>
                      <a:endParaRPr lang="en-US" altLang="en-US" sz="1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 vMerge="1">
                  <a:tcPr marL="0" marR="0" marT="0" marB="0" vert="horz">
                    <a:lnL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 vMerge="1">
                  <a:tcPr marL="0" marR="0" marT="0" marB="0" vert="horz">
                    <a:lnL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8370">
                <a:tc rowSpan="2" gridSpan="3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 rowSpan="2" hMerge="1">
                  <a:tcPr marL="0" marR="0" marT="0" marB="0" vert="horz">
                    <a:lnL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 rowSpan="2" hMerge="1">
                  <a:tcPr marL="0" marR="0" marT="0" marB="0" vert="horz">
                    <a:lnL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 vMerge="1">
                  <a:tcPr marL="0" marR="0" marT="0" marB="0" vert="horz">
                    <a:lnL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6450">
                <a:tc vMerge="1" gridSpan="3">
                  <a:tcPr marL="0" marR="0" marT="0" marB="0" vert="horz">
                    <a:lnL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 marL="0" marR="0" marT="0" marB="0" vert="horz">
                    <a:lnL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 marL="0" marR="0" marT="0" marB="0" vert="horz">
                    <a:lnL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cPr marL="0" marR="0" marT="0" marB="0" vert="horz">
                    <a:lnL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6" name="textbox 2046"/>
          <p:cNvSpPr/>
          <p:nvPr/>
        </p:nvSpPr>
        <p:spPr>
          <a:xfrm>
            <a:off x="756155" y="1005523"/>
            <a:ext cx="10685144" cy="17049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23495" algn="l" rtl="0" eaLnBrk="0">
              <a:lnSpc>
                <a:spcPct val="97000"/>
              </a:lnSpc>
            </a:pPr>
            <a:r>
              <a:rPr sz="1300" kern="0" spc="6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■ </a:t>
            </a:r>
            <a:r>
              <a:rPr sz="13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街路更新设计充分展</a:t>
            </a:r>
            <a:r>
              <a:rPr sz="13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示沈阳文化底蕴。</a:t>
            </a:r>
            <a:endParaRPr lang="en-US" altLang="en-US" sz="1300" dirty="0"/>
          </a:p>
          <a:p>
            <a:pPr marL="12700" indent="10795" algn="l" rtl="0" eaLnBrk="0">
              <a:lnSpc>
                <a:spcPct val="130000"/>
              </a:lnSpc>
              <a:spcBef>
                <a:spcPts val="985"/>
              </a:spcBef>
            </a:pPr>
            <a:r>
              <a:rPr sz="1300" kern="0" spc="5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■ </a:t>
            </a:r>
            <a:r>
              <a:rPr sz="1300" b="1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文化符号：  </a:t>
            </a:r>
            <a:r>
              <a:rPr sz="13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坚持“以文化城”</a:t>
            </a:r>
            <a:r>
              <a:rPr sz="1300" kern="0" spc="2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，立足文化特色，   融入街路环境、街道家具、沿街建</a:t>
            </a:r>
            <a:r>
              <a:rPr sz="13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筑等街路要素，让街路“有历史、有文化、有记忆、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3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有故事”。</a:t>
            </a:r>
            <a:endParaRPr lang="en-US" altLang="en-US" sz="1300" dirty="0"/>
          </a:p>
          <a:p>
            <a:pPr marL="23495" algn="l" rtl="0" eaLnBrk="0">
              <a:lnSpc>
                <a:spcPct val="97000"/>
              </a:lnSpc>
              <a:spcBef>
                <a:spcPts val="1005"/>
              </a:spcBef>
            </a:pPr>
            <a:r>
              <a:rPr sz="1300" kern="0" spc="1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■ </a:t>
            </a:r>
            <a:r>
              <a:rPr sz="1300" b="1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文化建筑：  </a:t>
            </a:r>
            <a:r>
              <a:rPr sz="13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风格与街区文化氛围相协调。</a:t>
            </a:r>
            <a:endParaRPr lang="en-US" altLang="en-US" sz="1300" dirty="0"/>
          </a:p>
          <a:p>
            <a:pPr algn="l" rtl="0" eaLnBrk="0">
              <a:lnSpc>
                <a:spcPct val="159000"/>
              </a:lnSpc>
            </a:pPr>
            <a:endParaRPr lang="en-US" altLang="en-US" sz="1000" dirty="0"/>
          </a:p>
          <a:p>
            <a:pPr algn="l" rtl="0" eaLnBrk="0">
              <a:lnSpc>
                <a:spcPct val="101000"/>
              </a:lnSpc>
            </a:pPr>
            <a:endParaRPr lang="en-US" altLang="en-US" sz="400" dirty="0"/>
          </a:p>
          <a:p>
            <a:pPr marL="4494530" algn="l" rtl="0" eaLnBrk="0">
              <a:lnSpc>
                <a:spcPct val="91000"/>
              </a:lnSpc>
              <a:spcBef>
                <a:spcPts val="5"/>
              </a:spcBef>
            </a:pPr>
            <a:r>
              <a:rPr sz="1600" b="1" kern="0" spc="-10" dirty="0">
                <a:solidFill>
                  <a:srgbClr val="4472C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2方面5项要素</a:t>
            </a:r>
            <a:endParaRPr lang="en-US" altLang="en-US" sz="1600" dirty="0"/>
          </a:p>
        </p:txBody>
      </p:sp>
      <p:graphicFrame>
        <p:nvGraphicFramePr>
          <p:cNvPr id="2048" name="table 2048"/>
          <p:cNvGraphicFramePr>
            <a:graphicFrameLocks noGrp="1"/>
          </p:cNvGraphicFramePr>
          <p:nvPr/>
        </p:nvGraphicFramePr>
        <p:xfrm>
          <a:off x="558736" y="2780728"/>
          <a:ext cx="2259330" cy="3200400"/>
        </p:xfrm>
        <a:graphic>
          <a:graphicData uri="http://schemas.openxmlformats.org/drawingml/2006/table">
            <a:tbl>
              <a:tblPr>
                <a:solidFill>
                  <a:srgbClr val="DBDBDB"/>
                </a:solidFill>
              </a:tblPr>
              <a:tblGrid>
                <a:gridCol w="2259330"/>
              </a:tblGrid>
              <a:tr h="31718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560070" algn="l" rtl="0" eaLnBrk="0">
                        <a:lnSpc>
                          <a:spcPct val="90000"/>
                        </a:lnSpc>
                      </a:pPr>
                      <a:r>
                        <a:rPr sz="2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文化活态</a:t>
                      </a:r>
                      <a:endParaRPr lang="en-US" altLang="en-US" sz="2400" dirty="0"/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50" name="table 2050"/>
          <p:cNvGraphicFramePr>
            <a:graphicFrameLocks noGrp="1"/>
          </p:cNvGraphicFramePr>
          <p:nvPr/>
        </p:nvGraphicFramePr>
        <p:xfrm>
          <a:off x="6094602" y="3466465"/>
          <a:ext cx="5377814" cy="795654"/>
        </p:xfrm>
        <a:graphic>
          <a:graphicData uri="http://schemas.openxmlformats.org/drawingml/2006/table">
            <a:tbl>
              <a:tblPr>
                <a:solidFill>
                  <a:srgbClr val="B4C7E7"/>
                </a:solidFill>
              </a:tblPr>
              <a:tblGrid>
                <a:gridCol w="5377814"/>
              </a:tblGrid>
              <a:tr h="7829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1807845" algn="l" rtl="0" eaLnBrk="0">
                        <a:lnSpc>
                          <a:spcPct val="91000"/>
                        </a:lnSpc>
                      </a:pPr>
                      <a:r>
                        <a:rPr sz="16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(1)雕塑</a:t>
                      </a:r>
                      <a:r>
                        <a:rPr sz="16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6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(2)装置</a:t>
                      </a:r>
                      <a:r>
                        <a:rPr sz="16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艺术</a:t>
                      </a:r>
                      <a:endParaRPr lang="en-US" altLang="en-US" sz="1600" dirty="0"/>
                    </a:p>
                    <a:p>
                      <a:pPr marL="1604645" algn="l" rtl="0" eaLnBrk="0">
                        <a:lnSpc>
                          <a:spcPct val="91000"/>
                        </a:lnSpc>
                        <a:spcBef>
                          <a:spcPts val="170"/>
                        </a:spcBef>
                      </a:pPr>
                      <a:r>
                        <a:rPr sz="16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(3)文化符号 (4)地雕铭牌</a:t>
                      </a:r>
                      <a:endParaRPr lang="en-US" altLang="en-US" sz="16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52" name="table 2052"/>
          <p:cNvGraphicFramePr>
            <a:graphicFrameLocks noGrp="1"/>
          </p:cNvGraphicFramePr>
          <p:nvPr/>
        </p:nvGraphicFramePr>
        <p:xfrm>
          <a:off x="6094602" y="4790058"/>
          <a:ext cx="5377814" cy="784225"/>
        </p:xfrm>
        <a:graphic>
          <a:graphicData uri="http://schemas.openxmlformats.org/drawingml/2006/table">
            <a:tbl>
              <a:tblPr>
                <a:solidFill>
                  <a:srgbClr val="B4C7E7"/>
                </a:solidFill>
              </a:tblPr>
              <a:tblGrid>
                <a:gridCol w="5377814"/>
              </a:tblGrid>
              <a:tr h="7715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"/>
                        </a:lnSpc>
                      </a:pPr>
                      <a:endParaRPr lang="en-US" altLang="en-US" sz="100" dirty="0"/>
                    </a:p>
                    <a:p>
                      <a:pPr marL="2168525" algn="l" rtl="0" eaLnBrk="0">
                        <a:lnSpc>
                          <a:spcPct val="91000"/>
                        </a:lnSpc>
                      </a:pPr>
                      <a:r>
                        <a:rPr sz="16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(5)城市书房</a:t>
                      </a:r>
                      <a:endParaRPr lang="en-US" altLang="en-US" sz="16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54" name="table 2054"/>
          <p:cNvGraphicFramePr>
            <a:graphicFrameLocks noGrp="1"/>
          </p:cNvGraphicFramePr>
          <p:nvPr/>
        </p:nvGraphicFramePr>
        <p:xfrm>
          <a:off x="3457321" y="4778629"/>
          <a:ext cx="1207770" cy="795655"/>
        </p:xfrm>
        <a:graphic>
          <a:graphicData uri="http://schemas.openxmlformats.org/drawingml/2006/table">
            <a:tbl>
              <a:tblPr>
                <a:solidFill>
                  <a:srgbClr val="B4C7E7"/>
                </a:solidFill>
              </a:tblPr>
              <a:tblGrid>
                <a:gridCol w="1207770"/>
              </a:tblGrid>
              <a:tr h="78295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7000"/>
                        </a:lnSpc>
                      </a:pPr>
                      <a:endParaRPr lang="en-US" altLang="en-US" sz="1000" dirty="0"/>
                    </a:p>
                    <a:p>
                      <a:pPr marL="14986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8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文化建筑</a:t>
                      </a:r>
                      <a:endParaRPr lang="en-US" altLang="en-US" sz="1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</a:tr>
            </a:tbl>
          </a:graphicData>
        </a:graphic>
      </p:graphicFrame>
      <p:sp>
        <p:nvSpPr>
          <p:cNvPr id="2056" name="textbox 2056"/>
          <p:cNvSpPr/>
          <p:nvPr/>
        </p:nvSpPr>
        <p:spPr>
          <a:xfrm>
            <a:off x="665198" y="226149"/>
            <a:ext cx="1736725" cy="4121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lang="en-US" sz="2800" b="1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sz="2800" b="1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.设计原则</a:t>
            </a:r>
            <a:endParaRPr lang="en-US" altLang="en-US" sz="2800" dirty="0"/>
          </a:p>
        </p:txBody>
      </p:sp>
      <p:pic>
        <p:nvPicPr>
          <p:cNvPr id="2058" name="picture 20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65" y="161535"/>
            <a:ext cx="445004" cy="513600"/>
          </a:xfrm>
          <a:prstGeom prst="rect">
            <a:avLst/>
          </a:prstGeom>
        </p:spPr>
      </p:pic>
      <p:sp>
        <p:nvSpPr>
          <p:cNvPr id="2060" name="textbox 2060"/>
          <p:cNvSpPr/>
          <p:nvPr/>
        </p:nvSpPr>
        <p:spPr>
          <a:xfrm>
            <a:off x="11794983" y="6579859"/>
            <a:ext cx="164464" cy="1530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4000"/>
              </a:lnSpc>
            </a:pPr>
            <a:r>
              <a:rPr sz="1000" kern="0" spc="-10" dirty="0">
                <a:solidFill>
                  <a:srgbClr val="89898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66</a:t>
            </a:r>
            <a:endParaRPr lang="en-US" alt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86" name="table 2186"/>
          <p:cNvGraphicFramePr>
            <a:graphicFrameLocks noGrp="1"/>
          </p:cNvGraphicFramePr>
          <p:nvPr/>
        </p:nvGraphicFramePr>
        <p:xfrm>
          <a:off x="2888170" y="3127438"/>
          <a:ext cx="8597900" cy="3091180"/>
        </p:xfrm>
        <a:graphic>
          <a:graphicData uri="http://schemas.openxmlformats.org/drawingml/2006/table">
            <a:tbl>
              <a:tblPr/>
              <a:tblGrid>
                <a:gridCol w="510540"/>
                <a:gridCol w="1711960"/>
                <a:gridCol w="156210"/>
                <a:gridCol w="6219190"/>
              </a:tblGrid>
              <a:tr h="802640">
                <a:tc rowSpan="2"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 rowSpan="2" hMerge="1">
                  <a:tcPr marL="0" marR="0" marT="0" marB="0" vert="horz">
                    <a:lnL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</a:tr>
              <a:tr h="920114">
                <a:tc vMerge="1" gridSpan="2">
                  <a:tcPr marL="0" marR="0" marT="0" marB="0" vert="horz">
                    <a:lnL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 marL="0" marR="0" marT="0" marB="0" vert="horz">
                    <a:lnL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605"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 vMerge="1">
                  <a:tcPr marL="0" marR="0" marT="0" marB="0" vert="horz">
                    <a:lnL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5819">
                <a:tc vMerge="1">
                  <a:tcPr marL="0" marR="0" marT="0" marB="0" vert="horz">
                    <a:lnL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cPr marL="0" marR="0" marT="0" marB="0" vert="horz">
                    <a:lnL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88" name="textbox 2188"/>
          <p:cNvSpPr/>
          <p:nvPr/>
        </p:nvSpPr>
        <p:spPr>
          <a:xfrm>
            <a:off x="749907" y="1010323"/>
            <a:ext cx="10688955" cy="20167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marL="23495" algn="l" rtl="0" eaLnBrk="0">
              <a:lnSpc>
                <a:spcPct val="97000"/>
              </a:lnSpc>
            </a:pPr>
            <a:r>
              <a:rPr sz="1300" kern="0" spc="8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■ </a:t>
            </a:r>
            <a:r>
              <a:rPr sz="13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街路更新设计要为经济业态提供发展空间。</a:t>
            </a:r>
            <a:endParaRPr lang="en-US" altLang="en-US" sz="1300" dirty="0"/>
          </a:p>
          <a:p>
            <a:pPr marL="12700" algn="l" rtl="0" eaLnBrk="0">
              <a:lnSpc>
                <a:spcPct val="90000"/>
              </a:lnSpc>
              <a:spcBef>
                <a:spcPts val="1000"/>
              </a:spcBef>
            </a:pPr>
            <a:r>
              <a:rPr sz="13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外摆业态：  </a:t>
            </a:r>
            <a:r>
              <a:rPr sz="13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要立</a:t>
            </a:r>
            <a:r>
              <a:rPr sz="13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足区域资源禀赋，着眼群众需求，</a:t>
            </a:r>
            <a:r>
              <a:rPr sz="1300" kern="0" spc="-2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设计方案通过审查后方可实施，</a:t>
            </a:r>
            <a:r>
              <a:rPr sz="1300" kern="0" spc="2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在有条件的街区，在不扰民的前提下，划出店外经营区</a:t>
            </a:r>
            <a:endParaRPr lang="en-US" altLang="en-US" sz="1300" dirty="0"/>
          </a:p>
          <a:p>
            <a:pPr marL="13335" algn="l" rtl="0" eaLnBrk="0">
              <a:lnSpc>
                <a:spcPts val="2510"/>
              </a:lnSpc>
            </a:pPr>
            <a:r>
              <a:rPr sz="13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域，精心设计、规范管理，打造风景线，营造“烟火气” 。</a:t>
            </a:r>
            <a:endParaRPr lang="en-US" altLang="en-US" sz="1300" dirty="0"/>
          </a:p>
          <a:p>
            <a:pPr marL="14605" algn="l" rtl="0" eaLnBrk="0">
              <a:lnSpc>
                <a:spcPct val="89000"/>
              </a:lnSpc>
              <a:spcBef>
                <a:spcPts val="1135"/>
              </a:spcBef>
            </a:pPr>
            <a:r>
              <a:rPr sz="13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业态服务：  </a:t>
            </a:r>
            <a:r>
              <a:rPr sz="13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要为经济业态提供设施保障，按照简约实用的原则配置街道家具，  为群众</a:t>
            </a:r>
            <a:r>
              <a:rPr sz="13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提供停留、休息、消费的设施服务，</a:t>
            </a:r>
            <a:r>
              <a:rPr sz="1300" kern="0" spc="-2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要合理设立信息</a:t>
            </a:r>
            <a:endParaRPr lang="en-US" altLang="en-US" sz="1300" dirty="0"/>
          </a:p>
          <a:p>
            <a:pPr marL="13970" algn="l" rtl="0" eaLnBrk="0">
              <a:lnSpc>
                <a:spcPts val="2515"/>
              </a:lnSpc>
            </a:pPr>
            <a:r>
              <a:rPr sz="13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栏，解决小张贴、小广告问</a:t>
            </a:r>
            <a:r>
              <a:rPr sz="13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题。</a:t>
            </a:r>
            <a:endParaRPr lang="en-US" altLang="en-US" sz="1300" dirty="0"/>
          </a:p>
          <a:p>
            <a:pPr algn="l" rtl="0" eaLnBrk="0">
              <a:lnSpc>
                <a:spcPct val="165000"/>
              </a:lnSpc>
            </a:pPr>
            <a:endParaRPr lang="en-US" altLang="en-US" sz="1000" dirty="0"/>
          </a:p>
          <a:p>
            <a:pPr algn="l" rtl="0" eaLnBrk="0">
              <a:lnSpc>
                <a:spcPct val="100000"/>
              </a:lnSpc>
            </a:pPr>
            <a:endParaRPr lang="en-US" altLang="en-US" sz="400" dirty="0"/>
          </a:p>
          <a:p>
            <a:pPr marL="4409440" algn="l" rtl="0" eaLnBrk="0">
              <a:lnSpc>
                <a:spcPct val="91000"/>
              </a:lnSpc>
              <a:spcBef>
                <a:spcPts val="5"/>
              </a:spcBef>
            </a:pPr>
            <a:r>
              <a:rPr sz="1600" b="1" kern="0" spc="120" dirty="0">
                <a:solidFill>
                  <a:srgbClr val="4472C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2方面7项要素</a:t>
            </a:r>
            <a:endParaRPr lang="en-US" altLang="en-US" sz="1600" dirty="0"/>
          </a:p>
        </p:txBody>
      </p:sp>
      <p:graphicFrame>
        <p:nvGraphicFramePr>
          <p:cNvPr id="2190" name="table 2190"/>
          <p:cNvGraphicFramePr>
            <a:graphicFrameLocks noGrp="1"/>
          </p:cNvGraphicFramePr>
          <p:nvPr/>
        </p:nvGraphicFramePr>
        <p:xfrm>
          <a:off x="524446" y="3118294"/>
          <a:ext cx="2235835" cy="3091179"/>
        </p:xfrm>
        <a:graphic>
          <a:graphicData uri="http://schemas.openxmlformats.org/drawingml/2006/table">
            <a:tbl>
              <a:tblPr>
                <a:solidFill>
                  <a:srgbClr val="DBDBDB"/>
                </a:solidFill>
              </a:tblPr>
              <a:tblGrid>
                <a:gridCol w="2235835"/>
              </a:tblGrid>
              <a:tr h="30626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marL="54483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2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经济业态</a:t>
                      </a:r>
                      <a:endParaRPr lang="en-US" altLang="en-US" sz="2400" dirty="0"/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92" name="table 2192"/>
          <p:cNvGraphicFramePr>
            <a:graphicFrameLocks noGrp="1"/>
          </p:cNvGraphicFramePr>
          <p:nvPr/>
        </p:nvGraphicFramePr>
        <p:xfrm>
          <a:off x="6001639" y="4844160"/>
          <a:ext cx="5320665" cy="1082039"/>
        </p:xfrm>
        <a:graphic>
          <a:graphicData uri="http://schemas.openxmlformats.org/drawingml/2006/table">
            <a:tbl>
              <a:tblPr>
                <a:solidFill>
                  <a:srgbClr val="B4C7E7"/>
                </a:solidFill>
              </a:tblPr>
              <a:tblGrid>
                <a:gridCol w="5320665"/>
              </a:tblGrid>
              <a:tr h="106933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33000"/>
                        </a:lnSpc>
                      </a:pPr>
                      <a:endParaRPr lang="en-US" altLang="en-US" sz="1000" dirty="0"/>
                    </a:p>
                    <a:p>
                      <a:pPr marL="112395" algn="l" rtl="0" eaLnBrk="0">
                        <a:lnSpc>
                          <a:spcPts val="2070"/>
                        </a:lnSpc>
                        <a:spcBef>
                          <a:spcPts val="0"/>
                        </a:spcBef>
                      </a:pPr>
                      <a:r>
                        <a:rPr sz="16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(5)信息屏(栏)</a:t>
                      </a:r>
                      <a:r>
                        <a:rPr sz="16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6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(6)指示标识  (7)夜景照</a:t>
                      </a:r>
                      <a:r>
                        <a:rPr sz="16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明</a:t>
                      </a:r>
                      <a:endParaRPr lang="en-US" altLang="en-US" sz="16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94" name="table 2194"/>
          <p:cNvGraphicFramePr>
            <a:graphicFrameLocks noGrp="1"/>
          </p:cNvGraphicFramePr>
          <p:nvPr/>
        </p:nvGraphicFramePr>
        <p:xfrm>
          <a:off x="6001639" y="3417697"/>
          <a:ext cx="5320665" cy="1054100"/>
        </p:xfrm>
        <a:graphic>
          <a:graphicData uri="http://schemas.openxmlformats.org/drawingml/2006/table">
            <a:tbl>
              <a:tblPr>
                <a:solidFill>
                  <a:srgbClr val="B4C7E7"/>
                </a:solidFill>
              </a:tblPr>
              <a:tblGrid>
                <a:gridCol w="5320665"/>
              </a:tblGrid>
              <a:tr h="10414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marL="112395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16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(1)经济业态划分  (2)商业限时外摆   (3)商业常规外摆         </a:t>
                      </a:r>
                      <a:r>
                        <a:rPr sz="16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(4)集散广场</a:t>
                      </a:r>
                      <a:endParaRPr lang="en-US" altLang="en-US" sz="16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96" name="table 2196"/>
          <p:cNvGraphicFramePr>
            <a:graphicFrameLocks noGrp="1"/>
          </p:cNvGraphicFramePr>
          <p:nvPr/>
        </p:nvGraphicFramePr>
        <p:xfrm>
          <a:off x="3379597" y="3389502"/>
          <a:ext cx="1194434" cy="1115060"/>
        </p:xfrm>
        <a:graphic>
          <a:graphicData uri="http://schemas.openxmlformats.org/drawingml/2006/table">
            <a:tbl>
              <a:tblPr>
                <a:solidFill>
                  <a:srgbClr val="B4C7E7"/>
                </a:solidFill>
              </a:tblPr>
              <a:tblGrid>
                <a:gridCol w="1194434"/>
              </a:tblGrid>
              <a:tr h="11023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46000"/>
                        </a:lnSpc>
                      </a:pPr>
                      <a:endParaRPr lang="en-US" altLang="en-US" sz="1000" dirty="0"/>
                    </a:p>
                    <a:p>
                      <a:pPr marL="14097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8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外摆业态</a:t>
                      </a:r>
                      <a:endParaRPr lang="en-US" altLang="en-US" sz="1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</a:tr>
            </a:tbl>
          </a:graphicData>
        </a:graphic>
      </p:graphicFrame>
      <p:sp>
        <p:nvSpPr>
          <p:cNvPr id="2198" name="rect"/>
          <p:cNvSpPr/>
          <p:nvPr/>
        </p:nvSpPr>
        <p:spPr>
          <a:xfrm>
            <a:off x="3392551" y="4844160"/>
            <a:ext cx="1195323" cy="1082547"/>
          </a:xfrm>
          <a:prstGeom prst="rect">
            <a:avLst/>
          </a:prstGeom>
          <a:solidFill>
            <a:srgbClr val="B4C7E7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200" name="textbox 2200"/>
          <p:cNvSpPr/>
          <p:nvPr/>
        </p:nvSpPr>
        <p:spPr>
          <a:xfrm>
            <a:off x="665198" y="226149"/>
            <a:ext cx="1736725" cy="4121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lang="en-US" sz="2800" b="1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sz="2800" b="1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.设计原则</a:t>
            </a:r>
            <a:endParaRPr lang="en-US" altLang="en-US" sz="2800" dirty="0"/>
          </a:p>
        </p:txBody>
      </p:sp>
      <p:pic>
        <p:nvPicPr>
          <p:cNvPr id="2202" name="picture 22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65" y="161535"/>
            <a:ext cx="445004" cy="513600"/>
          </a:xfrm>
          <a:prstGeom prst="rect">
            <a:avLst/>
          </a:prstGeom>
        </p:spPr>
      </p:pic>
      <p:sp>
        <p:nvSpPr>
          <p:cNvPr id="2204" name="textbox 2204"/>
          <p:cNvSpPr/>
          <p:nvPr/>
        </p:nvSpPr>
        <p:spPr>
          <a:xfrm>
            <a:off x="3524227" y="5262033"/>
            <a:ext cx="935355" cy="2736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0000"/>
              </a:lnSpc>
            </a:pP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业态服务</a:t>
            </a:r>
            <a:endParaRPr lang="en-US" altLang="en-US" sz="1800" dirty="0"/>
          </a:p>
        </p:txBody>
      </p:sp>
      <p:sp>
        <p:nvSpPr>
          <p:cNvPr id="2206" name="rect"/>
          <p:cNvSpPr/>
          <p:nvPr/>
        </p:nvSpPr>
        <p:spPr>
          <a:xfrm>
            <a:off x="3398901" y="5914008"/>
            <a:ext cx="1182623" cy="12700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208" name="textbox 2208"/>
          <p:cNvSpPr/>
          <p:nvPr/>
        </p:nvSpPr>
        <p:spPr>
          <a:xfrm>
            <a:off x="11794286" y="6579859"/>
            <a:ext cx="165100" cy="1530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4000"/>
              </a:lnSpc>
            </a:pPr>
            <a:r>
              <a:rPr sz="1000" kern="0" spc="-10" dirty="0">
                <a:solidFill>
                  <a:srgbClr val="89898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73</a:t>
            </a:r>
            <a:endParaRPr lang="en-US" altLang="en-US" sz="1000" dirty="0"/>
          </a:p>
        </p:txBody>
      </p:sp>
      <p:sp>
        <p:nvSpPr>
          <p:cNvPr id="2210" name="path"/>
          <p:cNvSpPr/>
          <p:nvPr/>
        </p:nvSpPr>
        <p:spPr>
          <a:xfrm>
            <a:off x="4575175" y="4850510"/>
            <a:ext cx="12700" cy="1069847"/>
          </a:xfrm>
          <a:custGeom>
            <a:avLst/>
            <a:gdLst/>
            <a:ahLst/>
            <a:cxnLst/>
            <a:rect l="0" t="0" r="0" b="0"/>
            <a:pathLst>
              <a:path w="20" h="1684">
                <a:moveTo>
                  <a:pt x="10" y="0"/>
                </a:moveTo>
                <a:lnTo>
                  <a:pt x="10" y="1684"/>
                </a:lnTo>
              </a:path>
            </a:pathLst>
          </a:custGeom>
          <a:noFill/>
          <a:ln w="12700" cap="flat">
            <a:solidFill>
              <a:srgbClr val="000000">
                <a:alpha val="100000"/>
              </a:srgbClr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1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256526" y="995934"/>
            <a:ext cx="4456937" cy="2718815"/>
          </a:xfrm>
          <a:prstGeom prst="rect">
            <a:avLst/>
          </a:prstGeom>
        </p:spPr>
      </p:pic>
      <p:pic>
        <p:nvPicPr>
          <p:cNvPr id="138" name="picture 1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784335" y="4415028"/>
            <a:ext cx="2587751" cy="1647443"/>
          </a:xfrm>
          <a:prstGeom prst="rect">
            <a:avLst/>
          </a:prstGeom>
        </p:spPr>
      </p:pic>
      <p:sp>
        <p:nvSpPr>
          <p:cNvPr id="140" name="textbox 140"/>
          <p:cNvSpPr/>
          <p:nvPr/>
        </p:nvSpPr>
        <p:spPr>
          <a:xfrm>
            <a:off x="769106" y="1764348"/>
            <a:ext cx="6402704" cy="5219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22225" algn="l" rtl="0" eaLnBrk="0">
              <a:lnSpc>
                <a:spcPct val="89000"/>
              </a:lnSpc>
            </a:pPr>
            <a:r>
              <a:rPr sz="1300" kern="0" spc="10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■ </a:t>
            </a:r>
            <a:r>
              <a:rPr sz="13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本导则的应用对象包</a:t>
            </a:r>
            <a:r>
              <a:rPr sz="13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括所有与街路更新相关的管理者、设计者、建设者以及其他</a:t>
            </a:r>
            <a:endParaRPr lang="en-US" altLang="en-US" sz="1300" dirty="0"/>
          </a:p>
          <a:p>
            <a:pPr marL="12700" algn="l" rtl="0" eaLnBrk="0">
              <a:lnSpc>
                <a:spcPts val="2520"/>
              </a:lnSpc>
            </a:pPr>
            <a:r>
              <a:rPr sz="13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使用者。涵盖城市规划、市政建设、交通管理、绿化亮化、建筑立面等多个领域。</a:t>
            </a:r>
            <a:endParaRPr lang="en-US" altLang="en-US" sz="1300" dirty="0"/>
          </a:p>
        </p:txBody>
      </p:sp>
      <p:sp>
        <p:nvSpPr>
          <p:cNvPr id="142" name="textbox 142"/>
          <p:cNvSpPr/>
          <p:nvPr/>
        </p:nvSpPr>
        <p:spPr>
          <a:xfrm>
            <a:off x="769106" y="3455810"/>
            <a:ext cx="6402704" cy="5219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22225" algn="l" rtl="0" eaLnBrk="0">
              <a:lnSpc>
                <a:spcPct val="89000"/>
              </a:lnSpc>
            </a:pPr>
            <a:r>
              <a:rPr sz="1300" kern="0" spc="7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■ </a:t>
            </a:r>
            <a:r>
              <a:rPr sz="13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本导则可与相关专业规范协同使用，在满足安全底线和规范要求的前提下，</a:t>
            </a:r>
            <a:r>
              <a:rPr sz="1300" kern="0" spc="4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结合</a:t>
            </a:r>
            <a:endParaRPr lang="en-US" altLang="en-US" sz="1300" dirty="0"/>
          </a:p>
          <a:p>
            <a:pPr marL="12700" algn="l" rtl="0" eaLnBrk="0">
              <a:lnSpc>
                <a:spcPts val="2515"/>
              </a:lnSpc>
            </a:pPr>
            <a:r>
              <a:rPr sz="13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具体情况，应尽量贯彻导则要求。</a:t>
            </a:r>
            <a:endParaRPr lang="en-US" altLang="en-US" sz="1300" dirty="0"/>
          </a:p>
        </p:txBody>
      </p:sp>
      <p:grpSp>
        <p:nvGrpSpPr>
          <p:cNvPr id="16" name="group 16"/>
          <p:cNvGrpSpPr/>
          <p:nvPr/>
        </p:nvGrpSpPr>
        <p:grpSpPr>
          <a:xfrm rot="21600000">
            <a:off x="7461504" y="3715511"/>
            <a:ext cx="4335780" cy="342900"/>
            <a:chOff x="0" y="0"/>
            <a:chExt cx="4335780" cy="342900"/>
          </a:xfrm>
        </p:grpSpPr>
        <p:sp>
          <p:nvSpPr>
            <p:cNvPr id="144" name="path"/>
            <p:cNvSpPr/>
            <p:nvPr/>
          </p:nvSpPr>
          <p:spPr>
            <a:xfrm>
              <a:off x="0" y="0"/>
              <a:ext cx="4335780" cy="342900"/>
            </a:xfrm>
            <a:custGeom>
              <a:avLst/>
              <a:gdLst/>
              <a:ahLst/>
              <a:cxnLst/>
              <a:rect l="0" t="0" r="0" b="0"/>
              <a:pathLst>
                <a:path w="6828" h="540">
                  <a:moveTo>
                    <a:pt x="0" y="0"/>
                  </a:moveTo>
                  <a:lnTo>
                    <a:pt x="1227" y="0"/>
                  </a:lnTo>
                  <a:lnTo>
                    <a:pt x="1227" y="540"/>
                  </a:lnTo>
                  <a:lnTo>
                    <a:pt x="0" y="540"/>
                  </a:lnTo>
                  <a:lnTo>
                    <a:pt x="0" y="0"/>
                  </a:lnTo>
                  <a:close/>
                </a:path>
                <a:path w="6828" h="540">
                  <a:moveTo>
                    <a:pt x="1399" y="0"/>
                  </a:moveTo>
                  <a:lnTo>
                    <a:pt x="2628" y="0"/>
                  </a:lnTo>
                  <a:lnTo>
                    <a:pt x="2628" y="540"/>
                  </a:lnTo>
                  <a:lnTo>
                    <a:pt x="1399" y="540"/>
                  </a:lnTo>
                  <a:lnTo>
                    <a:pt x="1399" y="0"/>
                  </a:lnTo>
                  <a:close/>
                </a:path>
                <a:path w="6828" h="540">
                  <a:moveTo>
                    <a:pt x="2799" y="0"/>
                  </a:moveTo>
                  <a:lnTo>
                    <a:pt x="4027" y="0"/>
                  </a:lnTo>
                  <a:lnTo>
                    <a:pt x="4027" y="540"/>
                  </a:lnTo>
                  <a:lnTo>
                    <a:pt x="2799" y="540"/>
                  </a:lnTo>
                  <a:lnTo>
                    <a:pt x="2799" y="0"/>
                  </a:lnTo>
                  <a:close/>
                </a:path>
                <a:path w="6828" h="540">
                  <a:moveTo>
                    <a:pt x="4200" y="0"/>
                  </a:moveTo>
                  <a:lnTo>
                    <a:pt x="5427" y="0"/>
                  </a:lnTo>
                  <a:lnTo>
                    <a:pt x="5427" y="540"/>
                  </a:lnTo>
                  <a:lnTo>
                    <a:pt x="4200" y="540"/>
                  </a:lnTo>
                  <a:lnTo>
                    <a:pt x="4200" y="0"/>
                  </a:lnTo>
                  <a:close/>
                </a:path>
                <a:path w="6828" h="540">
                  <a:moveTo>
                    <a:pt x="5599" y="0"/>
                  </a:moveTo>
                  <a:lnTo>
                    <a:pt x="6828" y="0"/>
                  </a:lnTo>
                  <a:lnTo>
                    <a:pt x="6828" y="540"/>
                  </a:lnTo>
                  <a:lnTo>
                    <a:pt x="5599" y="540"/>
                  </a:lnTo>
                  <a:lnTo>
                    <a:pt x="5599" y="0"/>
                  </a:lnTo>
                  <a:close/>
                </a:path>
              </a:pathLst>
            </a:custGeom>
            <a:solidFill>
              <a:srgbClr val="4472C4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46" name="textbox 146"/>
            <p:cNvSpPr/>
            <p:nvPr/>
          </p:nvSpPr>
          <p:spPr>
            <a:xfrm>
              <a:off x="-12700" y="-12700"/>
              <a:ext cx="4361815" cy="39179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4000"/>
                </a:lnSpc>
              </a:pPr>
              <a:endParaRPr lang="en-US" altLang="en-US" sz="500" dirty="0"/>
            </a:p>
            <a:p>
              <a:pPr marL="179705" algn="l" rtl="0" eaLnBrk="0">
                <a:lnSpc>
                  <a:spcPct val="87000"/>
                </a:lnSpc>
                <a:spcBef>
                  <a:spcPts val="0"/>
                </a:spcBef>
              </a:pPr>
              <a:r>
                <a:rPr sz="1800" kern="0" spc="-4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规划</a:t>
              </a:r>
              <a:r>
                <a:rPr sz="1800" kern="0" spc="4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</a:t>
              </a:r>
              <a:r>
                <a:rPr sz="1800" kern="0" spc="-4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交通</a:t>
              </a:r>
              <a:r>
                <a:rPr sz="1800" kern="0" spc="5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</a:t>
              </a:r>
              <a:r>
                <a:rPr sz="1800" kern="0" spc="-4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道路</a:t>
              </a:r>
              <a:r>
                <a:rPr sz="1800" kern="0" spc="4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</a:t>
              </a:r>
              <a:r>
                <a:rPr sz="1800" kern="0" spc="-4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界面</a:t>
              </a:r>
              <a:r>
                <a:rPr sz="1800" kern="0" spc="5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</a:t>
              </a:r>
              <a:r>
                <a:rPr sz="1800" kern="0" spc="-4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功能</a:t>
              </a:r>
              <a:endParaRPr lang="en-US" altLang="en-US" sz="1800" dirty="0"/>
            </a:p>
          </p:txBody>
        </p:sp>
      </p:grpSp>
      <p:sp>
        <p:nvSpPr>
          <p:cNvPr id="148" name="textbox 148"/>
          <p:cNvSpPr/>
          <p:nvPr/>
        </p:nvSpPr>
        <p:spPr>
          <a:xfrm>
            <a:off x="9304655" y="4708954"/>
            <a:ext cx="1143635" cy="9753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3000"/>
              </a:lnSpc>
            </a:pPr>
            <a:r>
              <a:rPr sz="1500" b="1" kern="0" spc="-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街路设计导则</a:t>
            </a:r>
            <a:endParaRPr lang="en-US" altLang="en-US" sz="15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25000"/>
              </a:lnSpc>
            </a:pPr>
            <a:endParaRPr lang="en-US" altLang="en-US" sz="300" dirty="0"/>
          </a:p>
          <a:p>
            <a:pPr marL="21590" algn="l" rtl="0" eaLnBrk="0">
              <a:lnSpc>
                <a:spcPct val="93000"/>
              </a:lnSpc>
            </a:pPr>
            <a:r>
              <a:rPr sz="1500" b="1" kern="0" spc="-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相关规范条例</a:t>
            </a:r>
            <a:endParaRPr lang="en-US" altLang="en-US" sz="1500" dirty="0"/>
          </a:p>
        </p:txBody>
      </p:sp>
      <p:sp>
        <p:nvSpPr>
          <p:cNvPr id="150" name="textbox 150"/>
          <p:cNvSpPr/>
          <p:nvPr/>
        </p:nvSpPr>
        <p:spPr>
          <a:xfrm>
            <a:off x="779049" y="2770188"/>
            <a:ext cx="4222115" cy="2184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1300" kern="0" spc="7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■ </a:t>
            </a:r>
            <a:r>
              <a:rPr sz="13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主要应用于规划设计、建设实施</a:t>
            </a:r>
            <a:r>
              <a:rPr sz="13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、管理运行等环节。</a:t>
            </a:r>
            <a:endParaRPr lang="en-US" altLang="en-US" sz="1300" dirty="0"/>
          </a:p>
        </p:txBody>
      </p:sp>
      <p:sp>
        <p:nvSpPr>
          <p:cNvPr id="152" name="textbox 152"/>
          <p:cNvSpPr/>
          <p:nvPr/>
        </p:nvSpPr>
        <p:spPr>
          <a:xfrm>
            <a:off x="686562" y="2391157"/>
            <a:ext cx="1902460" cy="335279"/>
          </a:xfrm>
          <a:prstGeom prst="rect">
            <a:avLst/>
          </a:prstGeom>
          <a:solidFill>
            <a:srgbClr val="4472C4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25000"/>
              </a:lnSpc>
            </a:pPr>
            <a:endParaRPr lang="en-US" altLang="en-US" sz="200" dirty="0"/>
          </a:p>
          <a:p>
            <a:pPr marL="95250" algn="l" rtl="0" eaLnBrk="0">
              <a:lnSpc>
                <a:spcPct val="91000"/>
              </a:lnSpc>
              <a:spcBef>
                <a:spcPts val="0"/>
              </a:spcBef>
            </a:pPr>
            <a:r>
              <a:rPr sz="16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应用阶段</a:t>
            </a:r>
            <a:endParaRPr lang="en-US" altLang="en-US" sz="1600" dirty="0"/>
          </a:p>
        </p:txBody>
      </p:sp>
      <p:sp>
        <p:nvSpPr>
          <p:cNvPr id="154" name="textbox 154"/>
          <p:cNvSpPr/>
          <p:nvPr/>
        </p:nvSpPr>
        <p:spPr>
          <a:xfrm>
            <a:off x="687323" y="3043429"/>
            <a:ext cx="1902460" cy="335279"/>
          </a:xfrm>
          <a:prstGeom prst="rect">
            <a:avLst/>
          </a:prstGeom>
          <a:solidFill>
            <a:srgbClr val="4472C4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7000"/>
              </a:lnSpc>
            </a:pPr>
            <a:endParaRPr lang="en-US" altLang="en-US" sz="400" dirty="0"/>
          </a:p>
          <a:p>
            <a:pPr marL="97155" algn="l" rtl="0" eaLnBrk="0">
              <a:lnSpc>
                <a:spcPct val="91000"/>
              </a:lnSpc>
              <a:spcBef>
                <a:spcPts val="5"/>
              </a:spcBef>
            </a:pPr>
            <a:r>
              <a:rPr sz="16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与相关规范的关系</a:t>
            </a:r>
            <a:endParaRPr lang="en-US" altLang="en-US" sz="1600" dirty="0"/>
          </a:p>
        </p:txBody>
      </p:sp>
      <p:sp>
        <p:nvSpPr>
          <p:cNvPr id="156" name="textbox 156"/>
          <p:cNvSpPr/>
          <p:nvPr/>
        </p:nvSpPr>
        <p:spPr>
          <a:xfrm>
            <a:off x="688086" y="1390652"/>
            <a:ext cx="1901825" cy="335279"/>
          </a:xfrm>
          <a:prstGeom prst="rect">
            <a:avLst/>
          </a:prstGeom>
          <a:solidFill>
            <a:srgbClr val="4472C4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8000"/>
              </a:lnSpc>
            </a:pPr>
            <a:endParaRPr lang="en-US" altLang="en-US" sz="200" dirty="0"/>
          </a:p>
          <a:p>
            <a:pPr marL="93980" algn="l" rtl="0" eaLnBrk="0">
              <a:lnSpc>
                <a:spcPct val="91000"/>
              </a:lnSpc>
              <a:spcBef>
                <a:spcPts val="0"/>
              </a:spcBef>
            </a:pPr>
            <a:r>
              <a:rPr sz="16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使用对象</a:t>
            </a:r>
            <a:endParaRPr lang="en-US" altLang="en-US" sz="1600" dirty="0"/>
          </a:p>
        </p:txBody>
      </p:sp>
      <p:sp>
        <p:nvSpPr>
          <p:cNvPr id="158" name="textbox 158"/>
          <p:cNvSpPr/>
          <p:nvPr/>
        </p:nvSpPr>
        <p:spPr>
          <a:xfrm>
            <a:off x="662305" y="226695"/>
            <a:ext cx="2717800" cy="4114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0000"/>
              </a:lnSpc>
            </a:pPr>
            <a:r>
              <a:rPr lang="en-US" sz="2800" b="1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sz="2800" b="1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.适用范围</a:t>
            </a:r>
            <a:endParaRPr sz="2800" b="1" kern="0" spc="-4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60" name="picture 1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65" y="161535"/>
            <a:ext cx="445004" cy="513600"/>
          </a:xfrm>
          <a:prstGeom prst="rect">
            <a:avLst/>
          </a:prstGeom>
        </p:spPr>
      </p:pic>
      <p:sp>
        <p:nvSpPr>
          <p:cNvPr id="162" name="textbox 162"/>
          <p:cNvSpPr/>
          <p:nvPr/>
        </p:nvSpPr>
        <p:spPr>
          <a:xfrm>
            <a:off x="8413409" y="4907009"/>
            <a:ext cx="196214" cy="723900"/>
          </a:xfrm>
          <a:prstGeom prst="rect">
            <a:avLst/>
          </a:prstGeom>
        </p:spPr>
        <p:txBody>
          <a:bodyPr vert="eaVert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2000"/>
              </a:lnSpc>
            </a:pPr>
            <a:r>
              <a:rPr sz="1200" kern="0" spc="1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反馈调整</a:t>
            </a:r>
            <a:endParaRPr lang="en-US" altLang="en-US" sz="1200" dirty="0"/>
          </a:p>
        </p:txBody>
      </p:sp>
      <p:sp>
        <p:nvSpPr>
          <p:cNvPr id="164" name="textbox 164"/>
          <p:cNvSpPr/>
          <p:nvPr/>
        </p:nvSpPr>
        <p:spPr>
          <a:xfrm>
            <a:off x="11101078" y="4936708"/>
            <a:ext cx="194945" cy="729615"/>
          </a:xfrm>
          <a:prstGeom prst="rect">
            <a:avLst/>
          </a:prstGeom>
        </p:spPr>
        <p:txBody>
          <a:bodyPr vert="eaVert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algn="r" rtl="0" eaLnBrk="0">
              <a:lnSpc>
                <a:spcPct val="91000"/>
              </a:lnSpc>
            </a:pPr>
            <a:r>
              <a:rPr sz="1200" kern="0" spc="2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支撑引导</a:t>
            </a:r>
            <a:endParaRPr lang="en-US" altLang="en-US" sz="1200" dirty="0"/>
          </a:p>
        </p:txBody>
      </p:sp>
      <p:sp>
        <p:nvSpPr>
          <p:cNvPr id="166" name="textbox 166"/>
          <p:cNvSpPr/>
          <p:nvPr/>
        </p:nvSpPr>
        <p:spPr>
          <a:xfrm>
            <a:off x="11867159" y="6579859"/>
            <a:ext cx="92075" cy="1530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4000"/>
              </a:lnSpc>
            </a:pPr>
            <a:r>
              <a:rPr sz="1000" kern="0" spc="-20" dirty="0">
                <a:solidFill>
                  <a:srgbClr val="89898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</a:t>
            </a:r>
            <a:endParaRPr lang="en-US" altLang="en-US" sz="1000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COMMONDATA" val="eyJoZGlkIjoiYzlhZDRlZDE4OTcyNjAwMzk5YzRkNjUwODE2OWMxYTAifQ=="/>
  <p:tag name="KSO_WPP_MARK_KEY" val="ab16edca-ea35-4e06-b5bf-494998f99734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2243</Words>
  <Application>WPS 演示</Application>
  <PresentationFormat>宽屏</PresentationFormat>
  <Paragraphs>404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Calibri</vt:lpstr>
      <vt:lpstr>Arial Unicode MS</vt:lpstr>
      <vt:lpstr>Calibri</vt:lpstr>
      <vt:lpstr>Wingdings</vt:lpstr>
      <vt:lpstr>Arial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Mr.Wang</cp:lastModifiedBy>
  <cp:revision>9</cp:revision>
  <dcterms:created xsi:type="dcterms:W3CDTF">2023-08-01T07:11:00Z</dcterms:created>
  <dcterms:modified xsi:type="dcterms:W3CDTF">2023-09-14T09:01:48Z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72D0025A74164E06943482B80194CEE8_12</vt:lpwstr>
  </property>
  <property fmtid="{D5CDD505-2E9C-101B-9397-08002B2CF9AE}" pid="3" name="KSOProductBuildVer">
    <vt:lpwstr>2052-12.1.0.15374</vt:lpwstr>
  </property>
</Properties>
</file>