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1" r:id="rId5"/>
    <p:sldId id="412" r:id="rId6"/>
    <p:sldId id="414"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c4d2cc4-6e0c-49c7-857e-aa74ed05350c}">
          <p14:sldIdLst>
            <p14:sldId id="409"/>
            <p14:sldId id="410"/>
            <p14:sldId id="411"/>
            <p14:sldId id="414"/>
            <p14:sldId id="412"/>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commentAuthors" Target="commentAuthors.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hasCustomPrompt="true"/>
            <p:custDataLst>
              <p:tags r:id="rId2"/>
            </p:custDataLst>
          </p:nvPr>
        </p:nvSpPr>
        <p:spPr>
          <a:xfrm>
            <a:off x="1198800" y="914400"/>
            <a:ext cx="9799200" cy="2570400"/>
          </a:xfrm>
        </p:spPr>
        <p:txBody>
          <a:bodyPr lIns="90000" tIns="46800" rIns="90000" bIns="46800" anchor="b" anchorCtr="false">
            <a:normAutofit/>
          </a:bodyPr>
          <a:lstStyle>
            <a:lvl1pPr algn="ctr">
              <a:defRPr sz="6000"/>
            </a:lvl1pPr>
          </a:lstStyle>
          <a:p>
            <a:r>
              <a:rPr lang="zh-CN" altLang="en-US" dirty="0"/>
              <a:t>单击此处编辑标题</a:t>
            </a:r>
            <a:endParaRPr lang="zh-CN" altLang="en-US" dirty="0"/>
          </a:p>
        </p:txBody>
      </p:sp>
      <p:sp>
        <p:nvSpPr>
          <p:cNvPr id="3" name="副标题 2"/>
          <p:cNvSpPr>
            <a:spLocks noGrp="true"/>
          </p:cNvSpPr>
          <p:nvPr>
            <p:ph type="subTitle" idx="1" hasCustomPrompt="true"/>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true"/>
          </p:cNvSpPr>
          <p:nvPr>
            <p:ph type="ftr" sz="quarter" idx="11"/>
            <p:custDataLst>
              <p:tags r:id="rId5"/>
            </p:custDataLst>
          </p:nvPr>
        </p:nvSpPr>
        <p:spPr/>
        <p:txBody>
          <a:bodyPr/>
          <a:lstStyle/>
          <a:p>
            <a:endParaRPr lang="zh-CN" altLang="en-US" dirty="0"/>
          </a:p>
        </p:txBody>
      </p:sp>
      <p:sp>
        <p:nvSpPr>
          <p:cNvPr id="18" name="灯片编号占位符 17"/>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5"/>
            </p:custDataLst>
          </p:nvPr>
        </p:nvSpPr>
        <p:spPr>
          <a:xfrm>
            <a:off x="1198800" y="2484000"/>
            <a:ext cx="9799200" cy="1018800"/>
          </a:xfrm>
        </p:spPr>
        <p:txBody>
          <a:bodyPr vert="horz" lIns="90000" tIns="46800" rIns="90000" bIns="46800" rtlCol="0" anchor="t" anchorCtr="false">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true"/>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08400" y="608400"/>
            <a:ext cx="10969200" cy="705600"/>
          </a:xfrm>
        </p:spPr>
        <p:txBody>
          <a:bodyPr vert="horz" lIns="90000" tIns="46800" rIns="90000" bIns="46800" rtlCol="0" anchor="ctr" anchorCtr="false">
            <a:normAutofit/>
          </a:bodyPr>
          <a:lstStyle/>
          <a:p>
            <a:pPr lvl="0"/>
            <a:r>
              <a:rPr dirty="0">
                <a:sym typeface="+mn-ea"/>
              </a:rPr>
              <a:t>单击此处编辑母版标题样式</a:t>
            </a:r>
            <a:endParaRPr dirty="0">
              <a:sym typeface="+mn-ea"/>
            </a:endParaRPr>
          </a:p>
        </p:txBody>
      </p:sp>
      <p:sp>
        <p:nvSpPr>
          <p:cNvPr id="3" name="内容占位符 2"/>
          <p:cNvSpPr>
            <a:spLocks noGrp="true"/>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hasCustomPrompt="true"/>
            <p:custDataLst>
              <p:tags r:id="rId2"/>
            </p:custDataLst>
          </p:nvPr>
        </p:nvSpPr>
        <p:spPr>
          <a:xfrm>
            <a:off x="1990800" y="3848400"/>
            <a:ext cx="7768800" cy="766800"/>
          </a:xfrm>
        </p:spPr>
        <p:txBody>
          <a:bodyPr lIns="90000" tIns="46800" rIns="90000" bIns="46800" anchor="b" anchorCtr="false">
            <a:normAutofit/>
          </a:bodyPr>
          <a:lstStyle>
            <a:lvl1pPr>
              <a:defRPr sz="4400"/>
            </a:lvl1pPr>
          </a:lstStyle>
          <a:p>
            <a:r>
              <a:rPr lang="zh-CN" altLang="en-US" dirty="0"/>
              <a:t>单击此处编辑标题</a:t>
            </a:r>
            <a:endParaRPr lang="zh-CN" altLang="en-US" dirty="0"/>
          </a:p>
        </p:txBody>
      </p:sp>
      <p:sp>
        <p:nvSpPr>
          <p:cNvPr id="3" name="文本占位符 2"/>
          <p:cNvSpPr>
            <a:spLocks noGrp="true"/>
          </p:cNvSpPr>
          <p:nvPr>
            <p:ph type="body" idx="1" hasCustomPrompt="true"/>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08400" y="608400"/>
            <a:ext cx="10969200" cy="705600"/>
          </a:xfrm>
        </p:spPr>
        <p:txBody>
          <a:bodyPr vert="horz" lIns="90000" tIns="46800" rIns="90000" bIns="46800" rtlCol="0" anchor="ctr" anchorCtr="false">
            <a:normAutofit/>
          </a:bodyPr>
          <a:lstStyle/>
          <a:p>
            <a:pPr lvl="0"/>
            <a:r>
              <a:rPr dirty="0">
                <a:sym typeface="+mn-ea"/>
              </a:rPr>
              <a:t>单击此处编辑母版标题样式</a:t>
            </a:r>
            <a:endParaRPr dirty="0">
              <a:sym typeface="+mn-ea"/>
            </a:endParaRPr>
          </a:p>
        </p:txBody>
      </p:sp>
      <p:sp>
        <p:nvSpPr>
          <p:cNvPr id="3" name="内容占位符 2"/>
          <p:cNvSpPr>
            <a:spLocks noGrp="true"/>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true"/>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custDataLst>
              <p:tags r:id="rId6"/>
            </p:custDataLst>
          </p:nvPr>
        </p:nvSpPr>
        <p:spPr/>
        <p:txBody>
          <a:bodyPr/>
          <a:lstStyle/>
          <a:p>
            <a:endParaRPr lang="zh-CN" altLang="en-US"/>
          </a:p>
        </p:txBody>
      </p:sp>
      <p:sp>
        <p:nvSpPr>
          <p:cNvPr id="7" name="灯片编号占位符 6"/>
          <p:cNvSpPr>
            <a:spLocks noGrp="true"/>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08400" y="608400"/>
            <a:ext cx="10969200" cy="705600"/>
          </a:xfrm>
        </p:spPr>
        <p:txBody>
          <a:bodyPr vert="horz" lIns="90000" tIns="46800" rIns="90000" bIns="46800" rtlCol="0" anchor="ctr" anchorCtr="false">
            <a:normAutofit/>
          </a:bodyPr>
          <a:lstStyle/>
          <a:p>
            <a:pPr lvl="0"/>
            <a:r>
              <a:rPr dirty="0">
                <a:sym typeface="+mn-ea"/>
              </a:rPr>
              <a:t>单击此处编辑母版标题样式</a:t>
            </a:r>
            <a:endParaRPr dirty="0">
              <a:sym typeface="+mn-ea"/>
            </a:endParaRPr>
          </a:p>
        </p:txBody>
      </p:sp>
      <p:sp>
        <p:nvSpPr>
          <p:cNvPr id="3" name="文本占位符 2"/>
          <p:cNvSpPr>
            <a:spLocks noGrp="true"/>
          </p:cNvSpPr>
          <p:nvPr>
            <p:ph type="body" idx="1" hasCustomPrompt="true"/>
            <p:custDataLst>
              <p:tags r:id="rId3"/>
            </p:custDataLst>
          </p:nvPr>
        </p:nvSpPr>
        <p:spPr>
          <a:xfrm>
            <a:off x="608400" y="1429200"/>
            <a:ext cx="5342400" cy="381600"/>
          </a:xfrm>
        </p:spPr>
        <p:txBody>
          <a:bodyPr lIns="101600" tIns="38100" rIns="76200" bIns="38100" anchor="t" anchorCtr="false">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true"/>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true"/>
          </p:cNvSpPr>
          <p:nvPr>
            <p:ph type="body" sz="quarter" idx="3" hasCustomPrompt="true"/>
            <p:custDataLst>
              <p:tags r:id="rId5"/>
            </p:custDataLst>
          </p:nvPr>
        </p:nvSpPr>
        <p:spPr>
          <a:xfrm>
            <a:off x="6235750" y="1421729"/>
            <a:ext cx="5342400" cy="381600"/>
          </a:xfrm>
        </p:spPr>
        <p:txBody>
          <a:bodyPr vert="horz" lIns="101600" tIns="38100" rIns="76200" bIns="38100" rtlCol="0" anchor="t" anchorCtr="false">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true"/>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true"/>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custDataLst>
              <p:tags r:id="rId8"/>
            </p:custDataLst>
          </p:nvPr>
        </p:nvSpPr>
        <p:spPr/>
        <p:txBody>
          <a:bodyPr/>
          <a:lstStyle/>
          <a:p>
            <a:endParaRPr lang="zh-CN" altLang="en-US"/>
          </a:p>
        </p:txBody>
      </p:sp>
      <p:sp>
        <p:nvSpPr>
          <p:cNvPr id="9" name="灯片编号占位符 8"/>
          <p:cNvSpPr>
            <a:spLocks noGrp="true"/>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08400" y="608400"/>
            <a:ext cx="10969200" cy="705600"/>
          </a:xfrm>
        </p:spPr>
        <p:txBody>
          <a:bodyPr vert="horz" lIns="90000" tIns="46800" rIns="90000" bIns="46800" rtlCol="0" anchor="ctr" anchorCtr="false">
            <a:normAutofit/>
          </a:bodyPr>
          <a:lstStyle/>
          <a:p>
            <a:pPr lvl="0"/>
            <a:r>
              <a:rPr>
                <a:sym typeface="+mn-ea"/>
              </a:rPr>
              <a:t>单击此处编辑母版标题样式</a:t>
            </a:r>
            <a:endParaRPr>
              <a:sym typeface="+mn-ea"/>
            </a:endParaRPr>
          </a:p>
        </p:txBody>
      </p:sp>
      <p:sp>
        <p:nvSpPr>
          <p:cNvPr id="3" name="日期占位符 2"/>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4"/>
            </p:custDataLst>
          </p:nvPr>
        </p:nvSpPr>
        <p:spPr/>
        <p:txBody>
          <a:bodyPr/>
          <a:lstStyle/>
          <a:p>
            <a:endParaRPr lang="zh-CN" altLang="en-US"/>
          </a:p>
        </p:txBody>
      </p:sp>
      <p:sp>
        <p:nvSpPr>
          <p:cNvPr id="5" name="灯片编号占位符 4"/>
          <p:cNvSpPr>
            <a:spLocks noGrp="true"/>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3"/>
            </p:custDataLst>
          </p:nvPr>
        </p:nvSpPr>
        <p:spPr/>
        <p:txBody>
          <a:bodyPr/>
          <a:lstStyle/>
          <a:p>
            <a:endParaRPr lang="zh-CN" altLang="en-US"/>
          </a:p>
        </p:txBody>
      </p:sp>
      <p:sp>
        <p:nvSpPr>
          <p:cNvPr id="4" name="灯片编号占位符 3"/>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true"/>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true"/>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true"/>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custDataLst>
              <p:tags r:id="rId5"/>
            </p:custDataLst>
          </p:nvPr>
        </p:nvSpPr>
        <p:spPr/>
        <p:txBody>
          <a:bodyPr/>
          <a:lstStyle/>
          <a:p>
            <a:endParaRPr lang="zh-CN" altLang="en-US" dirty="0"/>
          </a:p>
        </p:txBody>
      </p:sp>
      <p:sp>
        <p:nvSpPr>
          <p:cNvPr id="7" name="灯片编号占位符 6"/>
          <p:cNvSpPr>
            <a:spLocks noGrp="true"/>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true"/>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hasCustomPrompt="true"/>
            <p:custDataLst>
              <p:tags r:id="rId2"/>
            </p:custDataLst>
          </p:nvPr>
        </p:nvSpPr>
        <p:spPr>
          <a:xfrm>
            <a:off x="10234800" y="914400"/>
            <a:ext cx="1044000" cy="5029200"/>
          </a:xfrm>
        </p:spPr>
        <p:txBody>
          <a:bodyPr vert="eaVert" lIns="90000" tIns="46800" rIns="90000" bIns="46800" rtlCol="0" anchor="ctr" anchorCtr="false">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true"/>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false"/>
        </a:gra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false">
            <a:normAutofit/>
          </a:body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8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80604020202020204" pitchFamily="34" charset="0"/>
                <a:ea typeface="微软雅黑" panose="020B0503020204020204" pitchFamily="34" charset="-122"/>
              </a:defRPr>
            </a:lvl1pPr>
          </a:lstStyle>
          <a:p>
            <a:endParaRPr lang="zh-CN" altLang="en-US" dirty="0"/>
          </a:p>
        </p:txBody>
      </p:sp>
      <p:sp>
        <p:nvSpPr>
          <p:cNvPr id="6" name="灯片编号占位符 5"/>
          <p:cNvSpPr>
            <a:spLocks noGrp="true"/>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8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8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8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8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80604020202020204" pitchFamily="34" charset="0"/>
        <a:buChar char="●"/>
        <a:defRPr sz="16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80604020202020204" pitchFamily="34" charset="0"/>
        <a:buChar char="•"/>
        <a:defRPr sz="1400" u="none" strike="noStrike" kern="1200" cap="none" spc="150" normalizeH="0" baseline="0">
          <a:solidFill>
            <a:schemeClr val="tx1">
              <a:lumMod val="65000"/>
              <a:lumOff val="35000"/>
            </a:schemeClr>
          </a:solidFill>
          <a:uFillTx/>
          <a:latin typeface="Arial" panose="0208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tags" Target="../tags/tag6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ctrTitle"/>
            <p:custDataLst>
              <p:tags r:id="rId1"/>
            </p:custDataLst>
          </p:nvPr>
        </p:nvSpPr>
        <p:spPr>
          <a:xfrm>
            <a:off x="773430" y="745490"/>
            <a:ext cx="10671175" cy="4115435"/>
          </a:xfrm>
        </p:spPr>
        <p:txBody>
          <a:bodyPr>
            <a:normAutofit fontScale="90000"/>
          </a:bodyPr>
          <a:p>
            <a:r>
              <a:rPr lang="zh-CN" altLang="zh-CN" sz="4890"/>
              <a:t>沈阳市城乡建设局 沈阳市人力资源和社会保障局 沈阳市城市管理综合行政执法局关于《沈阳市工程建设领域工程款支付担保实施办法（试行）》的通知</a:t>
            </a:r>
            <a:br>
              <a:rPr lang="zh-CN" altLang="zh-CN" sz="4890"/>
            </a:br>
            <a:r>
              <a:rPr lang="zh-CN" altLang="zh-CN" sz="4890"/>
              <a:t>-----政策解读</a:t>
            </a:r>
            <a:endParaRPr lang="zh-CN" altLang="zh-CN" sz="4890"/>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p:txBody>
          <a:bodyPr/>
          <a:p>
            <a:r>
              <a:rPr lang="zh-CN" altLang="zh-CN"/>
              <a:t>一、文件出台背景</a:t>
            </a:r>
            <a:endParaRPr lang="zh-CN" altLang="zh-CN"/>
          </a:p>
        </p:txBody>
      </p:sp>
      <p:sp>
        <p:nvSpPr>
          <p:cNvPr id="3" name="内容占位符 2"/>
          <p:cNvSpPr>
            <a:spLocks noGrp="true"/>
          </p:cNvSpPr>
          <p:nvPr>
            <p:ph idx="1"/>
          </p:nvPr>
        </p:nvSpPr>
        <p:spPr>
          <a:xfrm>
            <a:off x="389960" y="1880290"/>
            <a:ext cx="10969200" cy="4759200"/>
          </a:xfrm>
        </p:spPr>
        <p:txBody>
          <a:bodyPr/>
          <a:p>
            <a:r>
              <a:rPr lang="zh-CN" altLang="en-US"/>
              <a:t>    为推进我市建筑工程落实工程款支付担保制度，进一步优化营商环境，建立防止拖欠工程款和农民工工资长效机制，保障工程建设各方主体合法权益，根据《关于促进建筑业持续健康发展的意见》（国办发〔2017〕19号)、《保障农民工工资支付条例》、《住房和城乡建设部等部门关于加快推进房屋建筑和市政基础设施工程实行工程担保制度的指导意见》（建市〔2019〕68号）等文件精神，防范和化解因工程款支付不到位引发社会不稳定事件，促进建筑业持续健康发展，结合我市实际，我局会同市人社局、市执法局印发了该通知。</a:t>
            </a: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607060" y="1029335"/>
            <a:ext cx="10970260" cy="678815"/>
          </a:xfrm>
        </p:spPr>
        <p:txBody>
          <a:bodyPr>
            <a:normAutofit fontScale="90000"/>
          </a:bodyPr>
          <a:p>
            <a:r>
              <a:rPr lang="zh-CN" altLang="en-US"/>
              <a:t> 二、解读重点内容</a:t>
            </a:r>
            <a:endParaRPr lang="zh-CN" altLang="en-US"/>
          </a:p>
        </p:txBody>
      </p:sp>
      <p:sp>
        <p:nvSpPr>
          <p:cNvPr id="4" name="矩形 3"/>
          <p:cNvSpPr/>
          <p:nvPr/>
        </p:nvSpPr>
        <p:spPr>
          <a:xfrm>
            <a:off x="749300" y="4546600"/>
            <a:ext cx="1032637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2、明确了担保方式：即银行保函、保证保险保单、融资性担保公司保函、政府投资建设项目可增加现金（即工程预付款）担保方式。</a:t>
            </a:r>
            <a:endParaRPr lang="zh-CN" altLang="en-US"/>
          </a:p>
        </p:txBody>
      </p:sp>
      <p:sp>
        <p:nvSpPr>
          <p:cNvPr id="5" name="矩形 4"/>
          <p:cNvSpPr/>
          <p:nvPr/>
        </p:nvSpPr>
        <p:spPr>
          <a:xfrm>
            <a:off x="683895" y="2676525"/>
            <a:ext cx="1039241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sym typeface="+mn-ea"/>
              </a:rPr>
              <a:t>  1、明确了实施范围：在建及新办理施工许可的房屋建筑和市政基础设施工程，建设单位应当向承包单位提供工程款支付担保。</a:t>
            </a:r>
            <a:endParaRPr lang="zh-CN" altLang="en-US">
              <a:sym typeface="+mn-ea"/>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a:xfrm>
            <a:off x="607695" y="750570"/>
            <a:ext cx="10969625" cy="933450"/>
          </a:xfrm>
        </p:spPr>
        <p:txBody>
          <a:bodyPr>
            <a:normAutofit fontScale="90000"/>
          </a:bodyPr>
          <a:p>
            <a:r>
              <a:rPr lang="zh-CN" altLang="en-US">
                <a:sym typeface="+mn-ea"/>
              </a:rPr>
              <a:t>二、解读重点内容</a:t>
            </a:r>
            <a:br>
              <a:rPr lang="zh-CN" altLang="en-US"/>
            </a:br>
            <a:endParaRPr lang="zh-CN" altLang="en-US"/>
          </a:p>
        </p:txBody>
      </p:sp>
      <p:sp>
        <p:nvSpPr>
          <p:cNvPr id="5" name="矩形 4"/>
          <p:cNvSpPr/>
          <p:nvPr/>
        </p:nvSpPr>
        <p:spPr>
          <a:xfrm>
            <a:off x="607695" y="2268220"/>
            <a:ext cx="10128885" cy="893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3、明确了担保比例：工程款支付担保的保费应计入工程建设成本，工程款支付担保保证金额为不低于施工合同价的10%，施工承包合同有约定工程预付款的，工程款支付担保保证金额基数为合同价扣除工程预付款后余额。</a:t>
            </a:r>
            <a:endParaRPr lang="zh-CN" altLang="en-US"/>
          </a:p>
        </p:txBody>
      </p:sp>
      <p:sp>
        <p:nvSpPr>
          <p:cNvPr id="6" name="矩形 5"/>
          <p:cNvSpPr/>
          <p:nvPr/>
        </p:nvSpPr>
        <p:spPr>
          <a:xfrm>
            <a:off x="608330" y="4027170"/>
            <a:ext cx="10175240" cy="18211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4、明确了具体罚则：各地区实名制监管部门要对新开工项目进行认真审核，对建设单位未落实工程款支付担保的，视为建设资金未落实。同时，工程项目属地建设行政主管部门要加大检查力度，结合承诺事项复核、事中事后监管、保障农民工工资支付考核工作，对在建工程项目工程款支付担保落实情况进行全面检查。对未按要求办理工程款支付担保的工程项目，依据《保障农民工工资支付条例》第五十七条规定给予责令限期整改，逾期不改正的，由市、区（县）建设局行成执法检查卷移交市、区（县）执法局依法处罚。</a:t>
            </a:r>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title"/>
          </p:nvPr>
        </p:nvSpPr>
        <p:spPr/>
        <p:txBody>
          <a:bodyPr/>
          <a:p>
            <a:r>
              <a:rPr lang="zh-CN" altLang="en-US"/>
              <a:t>三、文件实施效果的预评估</a:t>
            </a:r>
            <a:endParaRPr lang="zh-CN" altLang="en-US"/>
          </a:p>
        </p:txBody>
      </p:sp>
      <p:sp>
        <p:nvSpPr>
          <p:cNvPr id="3" name="内容占位符 2"/>
          <p:cNvSpPr>
            <a:spLocks noGrp="true"/>
          </p:cNvSpPr>
          <p:nvPr>
            <p:ph idx="1"/>
          </p:nvPr>
        </p:nvSpPr>
        <p:spPr>
          <a:xfrm>
            <a:off x="513080" y="2046605"/>
            <a:ext cx="11064240" cy="4203065"/>
          </a:xfrm>
        </p:spPr>
        <p:txBody>
          <a:bodyPr/>
          <a:p>
            <a:r>
              <a:rPr lang="zh-CN" altLang="en-US"/>
              <a:t>该文件的落实实施，将会使我市房屋建筑和市政基础设施建设工程领域</a:t>
            </a:r>
            <a:r>
              <a:rPr lang="x-none" altLang="zh-CN"/>
              <a:t>建设单位资金落实</a:t>
            </a:r>
            <a:r>
              <a:rPr lang="zh-CN" altLang="en-US"/>
              <a:t>得到</a:t>
            </a:r>
            <a:r>
              <a:rPr lang="x-none" altLang="zh-CN"/>
              <a:t>有利保障</a:t>
            </a:r>
            <a:r>
              <a:rPr lang="zh-CN" altLang="en-US"/>
              <a:t>，</a:t>
            </a:r>
            <a:r>
              <a:rPr lang="x-none" altLang="zh-CN"/>
              <a:t>工程烂尾、拖欠工程款、拖欠农民工工资会</a:t>
            </a:r>
            <a:r>
              <a:rPr lang="zh-CN" altLang="en-US"/>
              <a:t>大</a:t>
            </a:r>
            <a:r>
              <a:rPr lang="x-none" altLang="zh-CN"/>
              <a:t>幅度</a:t>
            </a:r>
            <a:r>
              <a:rPr lang="zh-CN" altLang="en-US"/>
              <a:t>减少，对构建我市公平、公正，健康有序的建设市场环境有着重要意义。</a:t>
            </a:r>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BEAUTIFY_FLAG" val="#wm#"/>
  <p:tag name="KSO_WM_TEMPLATE_CATEGORY" val="custom"/>
  <p:tag name="KSO_WM_TEMPLATE_INDEX" val="20205176"/>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910</Words>
  <Application>WPS 演示</Application>
  <PresentationFormat>宽屏</PresentationFormat>
  <Paragraphs>22</Paragraphs>
  <Slides>5</Slides>
  <Notes>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5</vt:i4>
      </vt:variant>
    </vt:vector>
  </HeadingPairs>
  <TitlesOfParts>
    <vt:vector size="18" baseType="lpstr">
      <vt:lpstr>Arial</vt:lpstr>
      <vt:lpstr>宋体</vt:lpstr>
      <vt:lpstr>Wingdings</vt:lpstr>
      <vt:lpstr>DejaVu Sans</vt:lpstr>
      <vt:lpstr>微软雅黑</vt:lpstr>
      <vt:lpstr>方正黑体_GBK</vt:lpstr>
      <vt:lpstr>Wingdings</vt:lpstr>
      <vt:lpstr>宋体</vt:lpstr>
      <vt:lpstr>Arial Unicode MS</vt:lpstr>
      <vt:lpstr>Calibri</vt:lpstr>
      <vt:lpstr>方正书宋_GBK</vt:lpstr>
      <vt:lpstr>微软雅黑</vt:lpstr>
      <vt:lpstr>Office 主题​​</vt:lpstr>
      <vt:lpstr>沈阳市城乡建设局关于开展建设工程项目施工现场关键岗位管理人员考勤管理的通知(试行）-----政策解读</vt:lpstr>
      <vt:lpstr>一、文件出台背景</vt:lpstr>
      <vt:lpstr> 二、解读重点内容</vt:lpstr>
      <vt:lpstr>二、解读重点内容 </vt:lpstr>
      <vt:lpstr>三、文件实施效果的预评估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陈东生</cp:lastModifiedBy>
  <cp:revision>175</cp:revision>
  <dcterms:created xsi:type="dcterms:W3CDTF">2023-09-06T06:51:30Z</dcterms:created>
  <dcterms:modified xsi:type="dcterms:W3CDTF">2023-09-06T06:51:30Z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2052-11.8.2.10386</vt:lpwstr>
  </property>
  <property fmtid="{D5CDD505-2E9C-101B-9397-08002B2CF9AE}" pid="3" name="ICV">
    <vt:lpwstr>6EA28F7E10E54BD38CA90CA50E45A0F0</vt:lpwstr>
  </property>
</Properties>
</file>