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121793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2126" y="1517650"/>
            <a:ext cx="1111250" cy="2216150"/>
          </a:xfrm>
        </p:spPr>
        <p:txBody>
          <a:bodyPr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13800" b="1" i="1" u="none" kern="1200" baseline="0" dirty="0">
                <a:solidFill>
                  <a:srgbClr val="0071BB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F3EF6-7D5E-41AC-BD46-BB3EF576682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FF739-828A-4B6F-AE75-3D873A533C52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946275" y="2962275"/>
            <a:ext cx="5184775" cy="0"/>
          </a:xfrm>
          <a:prstGeom prst="line">
            <a:avLst/>
          </a:prstGeom>
          <a:ln>
            <a:solidFill>
              <a:srgbClr val="C44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2189163" y="2189163"/>
            <a:ext cx="5159375" cy="769937"/>
          </a:xfrm>
        </p:spPr>
        <p:txBody>
          <a:bodyPr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4400" b="1" i="0" u="none" kern="1200" baseline="0" dirty="0" smtClean="0">
                <a:solidFill>
                  <a:srgbClr val="0071BB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amisis\Desktop\白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36"/>
            <a:ext cx="12192000" cy="68600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019175">
              <a:defRPr/>
            </a:pPr>
            <a:fld id="{9787F378-2689-4F1C-8E07-E3E06E8455D7}" type="datetimeFigureOut">
              <a:rPr lang="en-US" altLang="zh-CN" sz="134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en-US" altLang="zh-CN" sz="1345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019175">
              <a:defRPr/>
            </a:pPr>
            <a:endParaRPr lang="zh-CN" altLang="en-US" sz="1345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7905"/>
            <a:fld id="{9A0DB2DC-4C9A-4742-B13C-FB6460FD350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801119"/>
            <a:ext cx="11163299" cy="49600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413055"/>
            <a:ext cx="10972800" cy="4889019"/>
          </a:xfrm>
        </p:spPr>
        <p:txBody>
          <a:bodyPr/>
          <a:lstStyle>
            <a:lvl2pPr>
              <a:defRPr sz="1600" b="0"/>
            </a:lvl2pPr>
            <a:lvl3pPr>
              <a:defRPr sz="1600"/>
            </a:lvl3pPr>
            <a:lvl4pPr>
              <a:defRPr sz="1600"/>
            </a:lvl4pPr>
            <a:lvl5pPr marL="897255" indent="-269875">
              <a:defRPr sz="16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zh-CN" altLang="en-US"/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</a:fld>
            <a:endParaRPr lang="zh-CN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8"/>
            <a:ext cx="10972800" cy="533400"/>
          </a:xfrm>
        </p:spPr>
        <p:txBody>
          <a:bodyPr anchor="ctr"/>
          <a:lstStyle>
            <a:lvl1pPr marL="0" indent="0">
              <a:buNone/>
              <a:defRPr i="1">
                <a:solidFill>
                  <a:srgbClr val="4F91A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277089" y="604084"/>
            <a:ext cx="5400000" cy="67330"/>
            <a:chOff x="277089" y="603257"/>
            <a:chExt cx="5400000" cy="67330"/>
          </a:xfrm>
        </p:grpSpPr>
        <p:cxnSp>
          <p:nvCxnSpPr>
            <p:cNvPr id="12" name="直接连接符 11"/>
            <p:cNvCxnSpPr/>
            <p:nvPr userDrawn="1"/>
          </p:nvCxnSpPr>
          <p:spPr>
            <a:xfrm>
              <a:off x="277089" y="603257"/>
              <a:ext cx="5400000" cy="0"/>
            </a:xfrm>
            <a:prstGeom prst="line">
              <a:avLst/>
            </a:prstGeom>
            <a:ln w="19050">
              <a:solidFill>
                <a:srgbClr val="4F9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 userDrawn="1"/>
          </p:nvCxnSpPr>
          <p:spPr>
            <a:xfrm>
              <a:off x="277089" y="636922"/>
              <a:ext cx="4680000" cy="0"/>
            </a:xfrm>
            <a:prstGeom prst="line">
              <a:avLst/>
            </a:prstGeom>
            <a:ln w="19050">
              <a:solidFill>
                <a:srgbClr val="4F9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 userDrawn="1"/>
          </p:nvCxnSpPr>
          <p:spPr>
            <a:xfrm>
              <a:off x="277089" y="670587"/>
              <a:ext cx="3600000" cy="0"/>
            </a:xfrm>
            <a:prstGeom prst="line">
              <a:avLst/>
            </a:prstGeom>
            <a:ln w="19050">
              <a:solidFill>
                <a:srgbClr val="4F9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任意多边形 15"/>
          <p:cNvSpPr/>
          <p:nvPr/>
        </p:nvSpPr>
        <p:spPr>
          <a:xfrm>
            <a:off x="241300" y="-154086"/>
            <a:ext cx="368300" cy="825500"/>
          </a:xfrm>
          <a:custGeom>
            <a:avLst/>
            <a:gdLst>
              <a:gd name="connsiteX0" fmla="*/ 196850 w 368300"/>
              <a:gd name="connsiteY0" fmla="*/ 0 h 825500"/>
              <a:gd name="connsiteX1" fmla="*/ 368300 w 368300"/>
              <a:gd name="connsiteY1" fmla="*/ 0 h 825500"/>
              <a:gd name="connsiteX2" fmla="*/ 158750 w 368300"/>
              <a:gd name="connsiteY2" fmla="*/ 825500 h 825500"/>
              <a:gd name="connsiteX3" fmla="*/ 0 w 368300"/>
              <a:gd name="connsiteY3" fmla="*/ 825500 h 825500"/>
              <a:gd name="connsiteX4" fmla="*/ 196850 w 368300"/>
              <a:gd name="connsiteY4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825500">
                <a:moveTo>
                  <a:pt x="196850" y="0"/>
                </a:moveTo>
                <a:lnTo>
                  <a:pt x="368300" y="0"/>
                </a:lnTo>
                <a:lnTo>
                  <a:pt x="158750" y="825500"/>
                </a:lnTo>
                <a:lnTo>
                  <a:pt x="0" y="825500"/>
                </a:lnTo>
                <a:lnTo>
                  <a:pt x="196850" y="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rgbClr val="4F9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31101" y="469630"/>
            <a:ext cx="184150" cy="412750"/>
          </a:xfrm>
          <a:custGeom>
            <a:avLst/>
            <a:gdLst>
              <a:gd name="connsiteX0" fmla="*/ 196850 w 368300"/>
              <a:gd name="connsiteY0" fmla="*/ 0 h 825500"/>
              <a:gd name="connsiteX1" fmla="*/ 368300 w 368300"/>
              <a:gd name="connsiteY1" fmla="*/ 0 h 825500"/>
              <a:gd name="connsiteX2" fmla="*/ 158750 w 368300"/>
              <a:gd name="connsiteY2" fmla="*/ 825500 h 825500"/>
              <a:gd name="connsiteX3" fmla="*/ 0 w 368300"/>
              <a:gd name="connsiteY3" fmla="*/ 825500 h 825500"/>
              <a:gd name="connsiteX4" fmla="*/ 196850 w 368300"/>
              <a:gd name="connsiteY4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825500">
                <a:moveTo>
                  <a:pt x="196850" y="0"/>
                </a:moveTo>
                <a:lnTo>
                  <a:pt x="368300" y="0"/>
                </a:lnTo>
                <a:lnTo>
                  <a:pt x="158750" y="825500"/>
                </a:lnTo>
                <a:lnTo>
                  <a:pt x="0" y="825500"/>
                </a:lnTo>
                <a:lnTo>
                  <a:pt x="19685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专业-电力\图片\电\变电所效果图\fsdfds-9-11.jp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39" y="-117287"/>
            <a:ext cx="14072126" cy="7388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749794" y="2701292"/>
            <a:ext cx="10480040" cy="9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68844" y="4156074"/>
            <a:ext cx="10403840" cy="190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343535" y="2920365"/>
            <a:ext cx="11254105" cy="102616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defTabSz="1019175">
              <a:defRPr/>
            </a:pPr>
            <a:r>
              <a:rPr lang="zh-CN" altLang="en-US" sz="3200">
                <a:sym typeface="+mn-ea"/>
              </a:rPr>
              <a:t>关于印发《沈阳市城市道路改造和维护工作导则》的</a:t>
            </a:r>
            <a:br>
              <a:rPr lang="zh-CN" altLang="en-US" sz="3200">
                <a:sym typeface="+mn-ea"/>
              </a:rPr>
            </a:br>
            <a:r>
              <a:rPr lang="zh-CN" altLang="en-US" sz="3200">
                <a:sym typeface="+mn-ea"/>
              </a:rPr>
              <a:t>通知的政策图解</a:t>
            </a:r>
            <a:endParaRPr lang="zh-CN" altLang="en-US" sz="3200"/>
          </a:p>
          <a:p>
            <a:pPr algn="ctr" defTabSz="1019175">
              <a:defRPr/>
            </a:pPr>
            <a:endParaRPr lang="zh-CN" altLang="en-US" sz="3200" b="1" spc="38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zh-CN" altLang="en-US" i="0" dirty="0"/>
              <a:t>一、出台背景</a:t>
            </a:r>
            <a:endParaRPr lang="zh-CN" altLang="en-US" i="0" dirty="0"/>
          </a:p>
        </p:txBody>
      </p:sp>
      <p:sp>
        <p:nvSpPr>
          <p:cNvPr id="15" name="矩形 14"/>
          <p:cNvSpPr/>
          <p:nvPr/>
        </p:nvSpPr>
        <p:spPr>
          <a:xfrm>
            <a:off x="435610" y="1196975"/>
            <a:ext cx="9483090" cy="40646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dirty="0"/>
              <a:t>  </a:t>
            </a:r>
            <a:r>
              <a:rPr lang="en-US" altLang="zh-CN" sz="24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zh-CN" altLang="en-US" sz="24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为了提高沈阳市城市道路改造及维修养护的质量，进一步做好全市市政道路的改造及维修养护工作，保证城市道路的正常使用功能，服务地方经济发展，方便群众生活出行，保证行人、车辆的通行安全，在遵守国家规范、技术规程的基础上，结合沈阳市目前城市道路改造及养护的实际情况，沈阳市城乡建设局和城管执法局组织编写了《沈阳市城市道路改造和维护工作导则》。</a:t>
            </a:r>
            <a:endParaRPr lang="zh-CN" altLang="en-US" sz="24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zh-CN" altLang="en-US" i="0" dirty="0"/>
              <a:t>二、基本原则</a:t>
            </a:r>
            <a:endParaRPr lang="zh-CN" altLang="en-US" i="0" dirty="0"/>
          </a:p>
        </p:txBody>
      </p:sp>
      <p:sp>
        <p:nvSpPr>
          <p:cNvPr id="15" name="矩形 14"/>
          <p:cNvSpPr/>
          <p:nvPr/>
        </p:nvSpPr>
        <p:spPr>
          <a:xfrm>
            <a:off x="435610" y="1196975"/>
            <a:ext cx="9483090" cy="40646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/>
              <a:t> </a:t>
            </a:r>
            <a:r>
              <a:rPr lang="zh-CN" altLang="en-US" sz="24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 坚持先设计后施工，避免重复建设，确保养护科学有序；坚持以人为本、以质量为先原则，体现为民，利民要求，确保人民群众满意；坚持因地制宜原则，合理经济地利用本地材料，突出沈阳特色，体现文化风貌。使城市道路能够持续提供安全、可靠、稳定、耐久的通行条件。</a:t>
            </a:r>
            <a:endParaRPr lang="zh-CN" altLang="en-US" sz="24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zh-CN" altLang="en-US" i="0" dirty="0"/>
              <a:t>三、主要内容</a:t>
            </a:r>
            <a:endParaRPr lang="zh-CN" altLang="en-US" i="0" dirty="0"/>
          </a:p>
        </p:txBody>
      </p:sp>
      <p:sp>
        <p:nvSpPr>
          <p:cNvPr id="15" name="矩形 14"/>
          <p:cNvSpPr/>
          <p:nvPr/>
        </p:nvSpPr>
        <p:spPr>
          <a:xfrm>
            <a:off x="435610" y="1311275"/>
            <a:ext cx="9483090" cy="40646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/>
              <a:t>  </a:t>
            </a:r>
            <a:r>
              <a:rPr lang="zh-CN" altLang="en-US" sz="24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本导则的主要内容包括：总则；术语和符号；城市道路养护等级分类；城市道路中修及大修的划分标准；道路改造及维修养护设计标准；城市道路地下管线的挖掘与恢复。 </a:t>
            </a:r>
            <a:endParaRPr lang="zh-CN" altLang="en-US" sz="24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zh-CN" altLang="en-US" i="0" dirty="0"/>
              <a:t>四、适用范围</a:t>
            </a:r>
            <a:endParaRPr lang="zh-CN" altLang="en-US" i="0" dirty="0"/>
          </a:p>
        </p:txBody>
      </p:sp>
      <p:sp>
        <p:nvSpPr>
          <p:cNvPr id="15" name="矩形 14"/>
          <p:cNvSpPr/>
          <p:nvPr/>
        </p:nvSpPr>
        <p:spPr>
          <a:xfrm>
            <a:off x="435610" y="1558290"/>
            <a:ext cx="9483090" cy="40646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/>
              <a:t>  </a:t>
            </a:r>
            <a:r>
              <a:rPr lang="zh-CN" altLang="en-US" sz="24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本导则适用于沈阳市城区各级城市道路改造和维修养护工程。其他区（市）县、居住小区、公园内部、停车场等的养护设计和施工参照执行。</a:t>
            </a:r>
            <a:endParaRPr lang="zh-CN" altLang="en-US" sz="24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dkYmY1OGE2YWY5N2ZiNzEyN2QxZjY0YzE0ZjYyNTMifQ=="/>
  <p:tag name="KSO_WPP_MARK_KEY" val="ab16edca-ea35-4e06-b5bf-494998f9973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WPS 演示</Application>
  <PresentationFormat>宽屏</PresentationFormat>
  <Paragraphs>19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WPS_1677126106</cp:lastModifiedBy>
  <cp:revision>4</cp:revision>
  <dcterms:created xsi:type="dcterms:W3CDTF">2023-08-01T07:11:00Z</dcterms:created>
  <dcterms:modified xsi:type="dcterms:W3CDTF">2023-08-09T01:14:19Z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72D0025A74164E06943482B80194CEE8_12</vt:lpwstr>
  </property>
  <property fmtid="{D5CDD505-2E9C-101B-9397-08002B2CF9AE}" pid="3" name="KSOProductBuildVer">
    <vt:lpwstr>2052-11.1.0.14309</vt:lpwstr>
  </property>
</Properties>
</file>