
<file path=[Content_Types].xml><?xml version="1.0" encoding="utf-8"?>
<Types xmlns="http://schemas.openxmlformats.org/package/2006/content-types">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3"/>
    <p:sldId id="660" r:id="rId5"/>
    <p:sldId id="668" r:id="rId6"/>
    <p:sldId id="677" r:id="rId7"/>
    <p:sldId id="678" r:id="rId8"/>
    <p:sldId id="679" r:id="rId9"/>
    <p:sldId id="681" r:id="rId10"/>
    <p:sldId id="682" r:id="rId11"/>
  </p:sldIdLst>
  <p:sldSz cx="12192000" cy="6858000"/>
  <p:notesSz cx="6858000" cy="9144000"/>
  <p:custDataLst>
    <p:tags r:id="rId15"/>
  </p:custDataLst>
  <p:defaultTex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483" userDrawn="1">
          <p15:clr>
            <a:srgbClr val="A4A3A4"/>
          </p15:clr>
        </p15:guide>
        <p15:guide id="2" orient="horz" pos="3938" userDrawn="1">
          <p15:clr>
            <a:srgbClr val="A4A3A4"/>
          </p15:clr>
        </p15:guide>
        <p15:guide id="3" orient="horz" pos="2330" userDrawn="1">
          <p15:clr>
            <a:srgbClr val="A4A3A4"/>
          </p15:clr>
        </p15:guide>
        <p15:guide id="4" pos="1982" userDrawn="1">
          <p15:clr>
            <a:srgbClr val="A4A3A4"/>
          </p15:clr>
        </p15:guide>
        <p15:guide id="5" pos="288" userDrawn="1">
          <p15:clr>
            <a:srgbClr val="A4A3A4"/>
          </p15:clr>
        </p15:guide>
        <p15:guide id="6" pos="165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5599D"/>
    <a:srgbClr val="F1B02F"/>
    <a:srgbClr val="4B731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0583"/>
    <p:restoredTop sz="97032" autoAdjust="0"/>
  </p:normalViewPr>
  <p:slideViewPr>
    <p:cSldViewPr showGuides="1">
      <p:cViewPr varScale="1">
        <p:scale>
          <a:sx n="68" d="100"/>
          <a:sy n="68" d="100"/>
        </p:scale>
        <p:origin x="-990" y="-102"/>
      </p:cViewPr>
      <p:guideLst>
        <p:guide orient="horz" pos="483"/>
        <p:guide orient="horz" pos="3938"/>
        <p:guide orient="horz" pos="2330"/>
        <p:guide pos="1982"/>
        <p:guide pos="288"/>
        <p:guide pos="165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5" Type="http://schemas.openxmlformats.org/officeDocument/2006/relationships/tags" Target="tags/tag2.xml"/><Relationship Id="rId14" Type="http://schemas.openxmlformats.org/officeDocument/2006/relationships/tableStyles" Target="tableStyles.xml"/><Relationship Id="rId13" Type="http://schemas.openxmlformats.org/officeDocument/2006/relationships/viewProps" Target="viewProps.xml"/><Relationship Id="rId12" Type="http://schemas.openxmlformats.org/officeDocument/2006/relationships/presProps" Target="presProps.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单击此处编辑母版文本样式</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第二级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914400" marR="0" lvl="2"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第三级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1371600" marR="0" lvl="3"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第四级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1828800" marR="0" lvl="4"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第五级</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6" name="页脚占位符 5"/>
          <p:cNvSpPr>
            <a:spLocks noGrp="1"/>
          </p:cNvSpPr>
          <p:nvPr>
            <p:ph type="ftr" sz="quarter" idx="4"/>
          </p:nvPr>
        </p:nvSpPr>
        <p:spPr>
          <a:xfrm>
            <a:off x="0" y="8685213"/>
            <a:ext cx="2971800" cy="458788"/>
          </a:xfrm>
          <a:prstGeom prst="rect">
            <a:avLst/>
          </a:prstGeom>
        </p:spPr>
        <p:txBody>
          <a:bodyPr vert="horz" lIns="91440" tIns="45720" rIns="91440" bIns="45720" rtlCol="0" anchor="b"/>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7" name="灯片编号占位符 6"/>
          <p:cNvSpPr>
            <a:spLocks noGrp="1"/>
          </p:cNvSpPr>
          <p:nvPr>
            <p:ph type="sldNum" sz="quarter" idx="5"/>
          </p:nvPr>
        </p:nvSpPr>
        <p:spPr>
          <a:xfrm>
            <a:off x="3884613" y="8685213"/>
            <a:ext cx="2971800" cy="458788"/>
          </a:xfrm>
          <a:prstGeom prst="rect">
            <a:avLst/>
          </a:prstGeom>
        </p:spPr>
        <p:txBody>
          <a:bodyPr vert="horz" lIns="91440" tIns="45720" rIns="91440" bIns="45720" rtlCol="0" anchor="b"/>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defRPr/>
            </a:pPr>
            <a:fld id="{37DA92C7-5C9C-4A1E-8785-202C1E369F87}" type="slidenum">
              <a:rPr kumimoji="0" lang="zh-CN" altLang="en-US" sz="1200" b="0" i="0" u="none" strike="noStrike" kern="1200" cap="none" spc="0" normalizeH="0" baseline="0" noProof="0" smtClean="0">
                <a:ln>
                  <a:noFill/>
                </a:ln>
                <a:solidFill>
                  <a:schemeClr val="tx1"/>
                </a:solidFill>
                <a:effectLst/>
                <a:uLnTx/>
                <a:uFillTx/>
                <a:latin typeface="+mn-lt"/>
                <a:ea typeface="+mn-ea"/>
                <a:cs typeface="+mn-cs"/>
              </a:rPr>
            </a:fld>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a:ln>
            <a:solidFill>
              <a:srgbClr val="000000"/>
            </a:solidFill>
            <a:miter/>
          </a:ln>
        </p:spPr>
      </p:sp>
      <p:sp>
        <p:nvSpPr>
          <p:cNvPr id="6147" name="备注占位符 2"/>
          <p:cNvSpPr>
            <a:spLocks noGrp="1"/>
          </p:cNvSpPr>
          <p:nvPr>
            <p:ph type="body" idx="1"/>
          </p:nvPr>
        </p:nvSpPr>
        <p:spPr>
          <a:noFill/>
          <a:ln>
            <a:noFill/>
          </a:ln>
        </p:spPr>
        <p:txBody>
          <a:bodyPr wrap="square" lIns="91440" tIns="45720" rIns="91440" bIns="45720" anchor="t"/>
          <a:lstStyle/>
          <a:p>
            <a:pPr lvl="0">
              <a:spcBef>
                <a:spcPct val="0"/>
              </a:spcBef>
            </a:pPr>
            <a:endParaRPr lang="zh-CN" altLang="en-US" dirty="0"/>
          </a:p>
        </p:txBody>
      </p:sp>
      <p:sp>
        <p:nvSpPr>
          <p:cNvPr id="6148" name="灯片编号占位符 3"/>
          <p:cNvSpPr txBox="1">
            <a:spLocks noGrp="1"/>
          </p:cNvSpPr>
          <p:nvPr>
            <p:ph type="sldNum" sz="quarter"/>
          </p:nvPr>
        </p:nvSpPr>
        <p:spPr>
          <a:xfrm>
            <a:off x="3884613" y="8685213"/>
            <a:ext cx="2971800" cy="458787"/>
          </a:xfrm>
          <a:prstGeom prst="rect">
            <a:avLst/>
          </a:prstGeom>
          <a:noFill/>
          <a:ln w="9525">
            <a:noFill/>
          </a:ln>
        </p:spPr>
        <p:txBody>
          <a:bodyPr anchor="b"/>
          <a:lstStyle/>
          <a:p>
            <a:pPr lvl="0" algn="r"/>
            <a:fld id="{9A0DB2DC-4C9A-4742-B13C-FB6460FD3503}" type="slidenum">
              <a:rPr lang="zh-CN" altLang="en-US" sz="1200" dirty="0"/>
            </a:fld>
            <a:endParaRPr lang="zh-CN" altLang="en-US" sz="120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a:ln>
            <a:solidFill>
              <a:srgbClr val="000000"/>
            </a:solidFill>
            <a:miter/>
          </a:ln>
        </p:spPr>
      </p:sp>
      <p:sp>
        <p:nvSpPr>
          <p:cNvPr id="6147" name="备注占位符 2"/>
          <p:cNvSpPr>
            <a:spLocks noGrp="1"/>
          </p:cNvSpPr>
          <p:nvPr>
            <p:ph type="body" idx="1"/>
          </p:nvPr>
        </p:nvSpPr>
        <p:spPr>
          <a:noFill/>
          <a:ln>
            <a:noFill/>
          </a:ln>
        </p:spPr>
        <p:txBody>
          <a:bodyPr wrap="square" lIns="91440" tIns="45720" rIns="91440" bIns="45720" anchor="t"/>
          <a:lstStyle/>
          <a:p>
            <a:pPr lvl="0">
              <a:spcBef>
                <a:spcPct val="0"/>
              </a:spcBef>
            </a:pPr>
            <a:endParaRPr lang="zh-CN" altLang="en-US" dirty="0"/>
          </a:p>
        </p:txBody>
      </p:sp>
      <p:sp>
        <p:nvSpPr>
          <p:cNvPr id="6148" name="灯片编号占位符 3"/>
          <p:cNvSpPr txBox="1">
            <a:spLocks noGrp="1"/>
          </p:cNvSpPr>
          <p:nvPr>
            <p:ph type="sldNum" sz="quarter"/>
          </p:nvPr>
        </p:nvSpPr>
        <p:spPr>
          <a:xfrm>
            <a:off x="3884613" y="8685213"/>
            <a:ext cx="2971800" cy="458787"/>
          </a:xfrm>
          <a:prstGeom prst="rect">
            <a:avLst/>
          </a:prstGeom>
          <a:noFill/>
          <a:ln w="9525">
            <a:noFill/>
          </a:ln>
        </p:spPr>
        <p:txBody>
          <a:bodyPr anchor="b"/>
          <a:lstStyle/>
          <a:p>
            <a:pPr lvl="0" algn="r"/>
            <a:fld id="{9A0DB2DC-4C9A-4742-B13C-FB6460FD3503}" type="slidenum">
              <a:rPr lang="zh-CN" altLang="en-US" sz="1200" dirty="0"/>
            </a:fld>
            <a:endParaRPr lang="zh-CN" altLang="en-US" sz="120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a:ln>
            <a:solidFill>
              <a:srgbClr val="000000"/>
            </a:solidFill>
            <a:miter/>
          </a:ln>
        </p:spPr>
      </p:sp>
      <p:sp>
        <p:nvSpPr>
          <p:cNvPr id="6147" name="备注占位符 2"/>
          <p:cNvSpPr>
            <a:spLocks noGrp="1"/>
          </p:cNvSpPr>
          <p:nvPr>
            <p:ph type="body" idx="1"/>
          </p:nvPr>
        </p:nvSpPr>
        <p:spPr>
          <a:noFill/>
          <a:ln>
            <a:noFill/>
          </a:ln>
        </p:spPr>
        <p:txBody>
          <a:bodyPr wrap="square" lIns="91440" tIns="45720" rIns="91440" bIns="45720" anchor="t"/>
          <a:lstStyle/>
          <a:p>
            <a:pPr lvl="0">
              <a:spcBef>
                <a:spcPct val="0"/>
              </a:spcBef>
            </a:pPr>
            <a:endParaRPr lang="zh-CN" altLang="en-US" dirty="0"/>
          </a:p>
        </p:txBody>
      </p:sp>
      <p:sp>
        <p:nvSpPr>
          <p:cNvPr id="6148" name="灯片编号占位符 3"/>
          <p:cNvSpPr txBox="1">
            <a:spLocks noGrp="1"/>
          </p:cNvSpPr>
          <p:nvPr>
            <p:ph type="sldNum" sz="quarter"/>
          </p:nvPr>
        </p:nvSpPr>
        <p:spPr>
          <a:xfrm>
            <a:off x="3884613" y="8685213"/>
            <a:ext cx="2971800" cy="458787"/>
          </a:xfrm>
          <a:prstGeom prst="rect">
            <a:avLst/>
          </a:prstGeom>
          <a:noFill/>
          <a:ln w="9525">
            <a:noFill/>
          </a:ln>
        </p:spPr>
        <p:txBody>
          <a:bodyPr anchor="b"/>
          <a:lstStyle/>
          <a:p>
            <a:pPr lvl="0" algn="r"/>
            <a:fld id="{9A0DB2DC-4C9A-4742-B13C-FB6460FD3503}" type="slidenum">
              <a:rPr lang="zh-CN" altLang="en-US" sz="1200" dirty="0"/>
            </a:fld>
            <a:endParaRPr lang="zh-CN" altLang="en-US" sz="120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a:ln>
            <a:solidFill>
              <a:srgbClr val="000000"/>
            </a:solidFill>
            <a:miter/>
          </a:ln>
        </p:spPr>
      </p:sp>
      <p:sp>
        <p:nvSpPr>
          <p:cNvPr id="6147" name="备注占位符 2"/>
          <p:cNvSpPr>
            <a:spLocks noGrp="1"/>
          </p:cNvSpPr>
          <p:nvPr>
            <p:ph type="body" idx="1"/>
          </p:nvPr>
        </p:nvSpPr>
        <p:spPr>
          <a:noFill/>
          <a:ln>
            <a:noFill/>
          </a:ln>
        </p:spPr>
        <p:txBody>
          <a:bodyPr wrap="square" lIns="91440" tIns="45720" rIns="91440" bIns="45720" anchor="t"/>
          <a:lstStyle/>
          <a:p>
            <a:pPr lvl="0">
              <a:spcBef>
                <a:spcPct val="0"/>
              </a:spcBef>
            </a:pPr>
            <a:endParaRPr lang="zh-CN" altLang="en-US" dirty="0"/>
          </a:p>
        </p:txBody>
      </p:sp>
      <p:sp>
        <p:nvSpPr>
          <p:cNvPr id="6148" name="灯片编号占位符 3"/>
          <p:cNvSpPr txBox="1">
            <a:spLocks noGrp="1"/>
          </p:cNvSpPr>
          <p:nvPr>
            <p:ph type="sldNum" sz="quarter"/>
          </p:nvPr>
        </p:nvSpPr>
        <p:spPr>
          <a:xfrm>
            <a:off x="3884613" y="8685213"/>
            <a:ext cx="2971800" cy="458787"/>
          </a:xfrm>
          <a:prstGeom prst="rect">
            <a:avLst/>
          </a:prstGeom>
          <a:noFill/>
          <a:ln w="9525">
            <a:noFill/>
          </a:ln>
        </p:spPr>
        <p:txBody>
          <a:bodyPr anchor="b"/>
          <a:lstStyle/>
          <a:p>
            <a:pPr lvl="0" algn="r"/>
            <a:fld id="{9A0DB2DC-4C9A-4742-B13C-FB6460FD3503}" type="slidenum">
              <a:rPr lang="zh-CN" altLang="en-US" sz="1200" dirty="0"/>
            </a:fld>
            <a:endParaRPr lang="zh-CN" altLang="en-US" sz="1200"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a:ln>
            <a:solidFill>
              <a:srgbClr val="000000"/>
            </a:solidFill>
            <a:miter/>
          </a:ln>
        </p:spPr>
      </p:sp>
      <p:sp>
        <p:nvSpPr>
          <p:cNvPr id="6147" name="备注占位符 2"/>
          <p:cNvSpPr>
            <a:spLocks noGrp="1"/>
          </p:cNvSpPr>
          <p:nvPr>
            <p:ph type="body" idx="1"/>
          </p:nvPr>
        </p:nvSpPr>
        <p:spPr>
          <a:noFill/>
          <a:ln>
            <a:noFill/>
          </a:ln>
        </p:spPr>
        <p:txBody>
          <a:bodyPr wrap="square" lIns="91440" tIns="45720" rIns="91440" bIns="45720" anchor="t"/>
          <a:lstStyle/>
          <a:p>
            <a:pPr lvl="0">
              <a:spcBef>
                <a:spcPct val="0"/>
              </a:spcBef>
            </a:pPr>
            <a:endParaRPr lang="zh-CN" altLang="en-US" dirty="0"/>
          </a:p>
        </p:txBody>
      </p:sp>
      <p:sp>
        <p:nvSpPr>
          <p:cNvPr id="6148" name="灯片编号占位符 3"/>
          <p:cNvSpPr txBox="1">
            <a:spLocks noGrp="1"/>
          </p:cNvSpPr>
          <p:nvPr>
            <p:ph type="sldNum" sz="quarter"/>
          </p:nvPr>
        </p:nvSpPr>
        <p:spPr>
          <a:xfrm>
            <a:off x="3884613" y="8685213"/>
            <a:ext cx="2971800" cy="458787"/>
          </a:xfrm>
          <a:prstGeom prst="rect">
            <a:avLst/>
          </a:prstGeom>
          <a:noFill/>
          <a:ln w="9525">
            <a:noFill/>
          </a:ln>
        </p:spPr>
        <p:txBody>
          <a:bodyPr anchor="b"/>
          <a:lstStyle/>
          <a:p>
            <a:pPr lvl="0" algn="r"/>
            <a:fld id="{9A0DB2DC-4C9A-4742-B13C-FB6460FD3503}" type="slidenum">
              <a:rPr lang="zh-CN" altLang="en-US" sz="1200" dirty="0"/>
            </a:fld>
            <a:endParaRPr lang="zh-CN" altLang="en-US" sz="1200"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a:ln>
            <a:solidFill>
              <a:srgbClr val="000000"/>
            </a:solidFill>
            <a:miter/>
          </a:ln>
        </p:spPr>
      </p:sp>
      <p:sp>
        <p:nvSpPr>
          <p:cNvPr id="6147" name="备注占位符 2"/>
          <p:cNvSpPr>
            <a:spLocks noGrp="1"/>
          </p:cNvSpPr>
          <p:nvPr>
            <p:ph type="body" idx="1"/>
          </p:nvPr>
        </p:nvSpPr>
        <p:spPr>
          <a:noFill/>
          <a:ln>
            <a:noFill/>
          </a:ln>
        </p:spPr>
        <p:txBody>
          <a:bodyPr wrap="square" lIns="91440" tIns="45720" rIns="91440" bIns="45720" anchor="t"/>
          <a:lstStyle/>
          <a:p>
            <a:pPr lvl="0">
              <a:spcBef>
                <a:spcPct val="0"/>
              </a:spcBef>
            </a:pPr>
            <a:endParaRPr lang="zh-CN" altLang="en-US" dirty="0"/>
          </a:p>
        </p:txBody>
      </p:sp>
      <p:sp>
        <p:nvSpPr>
          <p:cNvPr id="6148" name="灯片编号占位符 3"/>
          <p:cNvSpPr txBox="1">
            <a:spLocks noGrp="1"/>
          </p:cNvSpPr>
          <p:nvPr>
            <p:ph type="sldNum" sz="quarter"/>
          </p:nvPr>
        </p:nvSpPr>
        <p:spPr>
          <a:xfrm>
            <a:off x="3884613" y="8685213"/>
            <a:ext cx="2971800" cy="458787"/>
          </a:xfrm>
          <a:prstGeom prst="rect">
            <a:avLst/>
          </a:prstGeom>
          <a:noFill/>
          <a:ln w="9525">
            <a:noFill/>
          </a:ln>
        </p:spPr>
        <p:txBody>
          <a:bodyPr anchor="b"/>
          <a:lstStyle/>
          <a:p>
            <a:pPr lvl="0" algn="r"/>
            <a:fld id="{9A0DB2DC-4C9A-4742-B13C-FB6460FD3503}" type="slidenum">
              <a:rPr lang="zh-CN" altLang="en-US" sz="1200" dirty="0"/>
            </a:fld>
            <a:endParaRPr lang="zh-CN" altLang="en-US" sz="1200"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a:ln>
            <a:solidFill>
              <a:srgbClr val="000000"/>
            </a:solidFill>
            <a:miter/>
          </a:ln>
        </p:spPr>
      </p:sp>
      <p:sp>
        <p:nvSpPr>
          <p:cNvPr id="6147" name="备注占位符 2"/>
          <p:cNvSpPr>
            <a:spLocks noGrp="1"/>
          </p:cNvSpPr>
          <p:nvPr>
            <p:ph type="body" idx="1"/>
          </p:nvPr>
        </p:nvSpPr>
        <p:spPr>
          <a:noFill/>
          <a:ln>
            <a:noFill/>
          </a:ln>
        </p:spPr>
        <p:txBody>
          <a:bodyPr wrap="square" lIns="91440" tIns="45720" rIns="91440" bIns="45720" anchor="t"/>
          <a:lstStyle/>
          <a:p>
            <a:pPr lvl="0">
              <a:spcBef>
                <a:spcPct val="0"/>
              </a:spcBef>
            </a:pPr>
            <a:endParaRPr lang="zh-CN" altLang="en-US" dirty="0"/>
          </a:p>
        </p:txBody>
      </p:sp>
      <p:sp>
        <p:nvSpPr>
          <p:cNvPr id="6148" name="灯片编号占位符 3"/>
          <p:cNvSpPr txBox="1">
            <a:spLocks noGrp="1"/>
          </p:cNvSpPr>
          <p:nvPr>
            <p:ph type="sldNum" sz="quarter"/>
          </p:nvPr>
        </p:nvSpPr>
        <p:spPr>
          <a:xfrm>
            <a:off x="3884613" y="8685213"/>
            <a:ext cx="2971800" cy="458787"/>
          </a:xfrm>
          <a:prstGeom prst="rect">
            <a:avLst/>
          </a:prstGeom>
          <a:noFill/>
          <a:ln w="9525">
            <a:noFill/>
          </a:ln>
        </p:spPr>
        <p:txBody>
          <a:bodyPr anchor="b"/>
          <a:lstStyle/>
          <a:p>
            <a:pPr lvl="0" algn="r"/>
            <a:fld id="{9A0DB2DC-4C9A-4742-B13C-FB6460FD3503}" type="slidenum">
              <a:rPr lang="zh-CN" altLang="en-US" sz="1200" dirty="0"/>
            </a:fld>
            <a:endParaRPr lang="zh-CN" altLang="en-US" sz="120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6"/>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C913308-F349-4B6D-A68A-DD1791B4A57B}"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C913308-F349-4B6D-A68A-DD1791B4A57B}"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C913308-F349-4B6D-A68A-DD1791B4A57B}"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C913308-F349-4B6D-A68A-DD1791B4A57B}"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C913308-F349-4B6D-A68A-DD1791B4A57B}"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C913308-F349-4B6D-A68A-DD1791B4A57B}"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C913308-F349-4B6D-A68A-DD1791B4A57B}"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C913308-F349-4B6D-A68A-DD1791B4A57B}"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C913308-F349-4B6D-A68A-DD1791B4A57B}"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C913308-F349-4B6D-A68A-DD1791B4A57B}"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717" y="612775"/>
            <a:ext cx="7315200" cy="4114800"/>
          </a:xfrm>
        </p:spPr>
        <p:txBody>
          <a:bodyPr vert="horz" lIns="91440" tIns="45720" rIns="91440" bIns="45720"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endParaRPr kumimoji="0" lang="zh-CN" alt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C913308-F349-4B6D-A68A-DD1791B4A57B}"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标题占位符 1"/>
          <p:cNvSpPr>
            <a:spLocks noGrp="1"/>
          </p:cNvSpPr>
          <p:nvPr>
            <p:ph type="title"/>
          </p:nvPr>
        </p:nvSpPr>
        <p:spPr>
          <a:xfrm>
            <a:off x="609600" y="274638"/>
            <a:ext cx="10972800" cy="1143000"/>
          </a:xfrm>
          <a:prstGeom prst="rect">
            <a:avLst/>
          </a:prstGeom>
          <a:noFill/>
          <a:ln w="9525">
            <a:noFill/>
          </a:ln>
        </p:spPr>
        <p:txBody>
          <a:bodyPr anchor="ctr"/>
          <a:lstStyle/>
          <a:p>
            <a:pPr lvl="0"/>
            <a:r>
              <a:rPr lang="zh-CN" altLang="en-US" dirty="0"/>
              <a:t>单击此处编辑母版标题样式</a:t>
            </a:r>
            <a:endParaRPr lang="zh-CN" altLang="en-US" dirty="0"/>
          </a:p>
        </p:txBody>
      </p:sp>
      <p:sp>
        <p:nvSpPr>
          <p:cNvPr id="1027" name="文本占位符 2"/>
          <p:cNvSpPr>
            <a:spLocks noGrp="1"/>
          </p:cNvSpPr>
          <p:nvPr>
            <p:ph type="body" idx="1"/>
          </p:nvPr>
        </p:nvSpPr>
        <p:spPr>
          <a:xfrm>
            <a:off x="609600" y="1600200"/>
            <a:ext cx="10972800" cy="4525963"/>
          </a:xfrm>
          <a:prstGeom prst="rect">
            <a:avLst/>
          </a:prstGeom>
          <a:noFill/>
          <a:ln w="9525">
            <a:noFill/>
          </a:ln>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0C913308-F349-4B6D-A68A-DD1791B4A57B}"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flipV="1">
            <a:off x="-2540" y="3785870"/>
            <a:ext cx="12197715" cy="2032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TextBox 37"/>
          <p:cNvSpPr/>
          <p:nvPr/>
        </p:nvSpPr>
        <p:spPr bwMode="auto">
          <a:xfrm>
            <a:off x="383540" y="1917700"/>
            <a:ext cx="11443970" cy="3021965"/>
          </a:xfrm>
          <a:prstGeom prst="rect">
            <a:avLst/>
          </a:prstGeom>
          <a:noFill/>
          <a:ln>
            <a:noFill/>
          </a:ln>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spcBef>
                <a:spcPct val="0"/>
              </a:spcBef>
              <a:buNone/>
              <a:defRPr/>
            </a:pPr>
            <a:r>
              <a:rPr lang="zh-CN" altLang="en-US" sz="4800" b="1" spc="300" dirty="0">
                <a:solidFill>
                  <a:srgbClr val="C00000"/>
                </a:solidFill>
                <a:latin typeface="Arial" panose="020B0604020202020204" pitchFamily="34" charset="0"/>
                <a:ea typeface="微软雅黑" panose="020B0503020204020204" charset="-122"/>
                <a:cs typeface="Arial" panose="020B0604020202020204" pitchFamily="34" charset="0"/>
              </a:rPr>
              <a:t>《沈阳市城市轨道交通工程征收</a:t>
            </a:r>
            <a:endParaRPr lang="zh-CN" altLang="en-US" sz="4800" b="1" spc="300" dirty="0">
              <a:solidFill>
                <a:srgbClr val="C00000"/>
              </a:solidFill>
              <a:latin typeface="Arial" panose="020B0604020202020204" pitchFamily="34" charset="0"/>
              <a:ea typeface="微软雅黑" panose="020B0503020204020204" charset="-122"/>
              <a:cs typeface="Arial" panose="020B0604020202020204" pitchFamily="34" charset="0"/>
            </a:endParaRPr>
          </a:p>
          <a:p>
            <a:pPr algn="ctr">
              <a:spcBef>
                <a:spcPct val="0"/>
              </a:spcBef>
              <a:buNone/>
              <a:defRPr/>
            </a:pPr>
            <a:r>
              <a:rPr lang="zh-CN" altLang="en-US" sz="4800" b="1" spc="300" dirty="0">
                <a:solidFill>
                  <a:srgbClr val="C00000"/>
                </a:solidFill>
                <a:latin typeface="Arial" panose="020B0604020202020204" pitchFamily="34" charset="0"/>
                <a:ea typeface="微软雅黑" panose="020B0503020204020204" charset="-122"/>
                <a:cs typeface="Arial" panose="020B0604020202020204" pitchFamily="34" charset="0"/>
              </a:rPr>
              <a:t>管理办法》</a:t>
            </a:r>
            <a:endParaRPr lang="zh-CN" altLang="en-US" sz="2500" b="1" spc="300" dirty="0">
              <a:solidFill>
                <a:srgbClr val="C00000"/>
              </a:solidFill>
              <a:latin typeface="+mn-ea"/>
              <a:ea typeface="+mn-ea"/>
              <a:cs typeface="+mn-ea"/>
            </a:endParaRPr>
          </a:p>
          <a:p>
            <a:pPr algn="ctr">
              <a:spcBef>
                <a:spcPct val="0"/>
              </a:spcBef>
              <a:buNone/>
              <a:defRPr/>
            </a:pPr>
            <a:endParaRPr lang="zh-CN" altLang="en-US" sz="4800" b="1" spc="300" dirty="0">
              <a:solidFill>
                <a:srgbClr val="C00000"/>
              </a:solidFill>
              <a:latin typeface="Arial" panose="020B0604020202020204" pitchFamily="34" charset="0"/>
              <a:ea typeface="微软雅黑" panose="020B0503020204020204" charset="-122"/>
              <a:cs typeface="Arial" panose="020B0604020202020204" pitchFamily="34" charset="0"/>
            </a:endParaRPr>
          </a:p>
          <a:p>
            <a:pPr algn="ctr">
              <a:spcBef>
                <a:spcPct val="0"/>
              </a:spcBef>
              <a:buNone/>
              <a:defRPr/>
            </a:pPr>
            <a:r>
              <a:rPr lang="zh-CN" altLang="en-US" sz="4800" b="1" spc="300" dirty="0">
                <a:solidFill>
                  <a:srgbClr val="C00000"/>
                </a:solidFill>
                <a:latin typeface="+mj-ea"/>
                <a:ea typeface="+mj-ea"/>
                <a:cs typeface="Arial" panose="020B0604020202020204" pitchFamily="34" charset="0"/>
              </a:rPr>
              <a:t>政策解读图解</a:t>
            </a:r>
            <a:endParaRPr lang="zh-CN" altLang="en-US" sz="4800" b="1" spc="300" dirty="0">
              <a:solidFill>
                <a:srgbClr val="C00000"/>
              </a:solidFill>
              <a:latin typeface="+mj-ea"/>
              <a:ea typeface="+mj-ea"/>
              <a:cs typeface="Arial" panose="020B0604020202020204" pitchFamily="34" charset="0"/>
            </a:endParaRPr>
          </a:p>
        </p:txBody>
      </p:sp>
    </p:spTree>
    <p:custDataLst>
      <p:tags r:id="rId1"/>
    </p:custData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4"/>
          <p:cNvPicPr>
            <a:picLocks noChangeAspect="1"/>
          </p:cNvPicPr>
          <p:nvPr/>
        </p:nvPicPr>
        <p:blipFill>
          <a:blip r:embed="rId1" cstate="print">
            <a:lum/>
          </a:blip>
          <a:srcRect b="37400"/>
          <a:stretch>
            <a:fillRect/>
          </a:stretch>
        </p:blipFill>
        <p:spPr>
          <a:xfrm>
            <a:off x="9525" y="2577604"/>
            <a:ext cx="12172950" cy="4293096"/>
          </a:xfrm>
          <a:prstGeom prst="rect">
            <a:avLst/>
          </a:prstGeom>
          <a:noFill/>
          <a:ln w="9525">
            <a:noFill/>
          </a:ln>
        </p:spPr>
      </p:pic>
      <p:sp>
        <p:nvSpPr>
          <p:cNvPr id="2" name="文本框 1"/>
          <p:cNvSpPr txBox="1"/>
          <p:nvPr/>
        </p:nvSpPr>
        <p:spPr>
          <a:xfrm>
            <a:off x="3218180" y="3050540"/>
            <a:ext cx="5772785" cy="798830"/>
          </a:xfrm>
          <a:prstGeom prst="rect">
            <a:avLst/>
          </a:prstGeom>
          <a:noFill/>
        </p:spPr>
        <p:txBody>
          <a:bodyPr wrap="square" rtlCol="0">
            <a:spAutoFit/>
          </a:bodyPr>
          <a:p>
            <a:pPr algn="ctr" defTabSz="913765"/>
            <a:r>
              <a:rPr lang="zh-CN" altLang="en-US" sz="4600" b="1" dirty="0">
                <a:solidFill>
                  <a:srgbClr val="C00000"/>
                </a:solidFill>
                <a:latin typeface="微软雅黑" panose="020B0503020204020204" charset="-122"/>
                <a:ea typeface="微软雅黑" panose="020B0503020204020204" charset="-122"/>
                <a:cs typeface="+mn-ea"/>
              </a:rPr>
              <a:t>一、出台背景</a:t>
            </a:r>
            <a:endParaRPr lang="zh-CN" altLang="en-US" sz="4600" b="1" dirty="0">
              <a:solidFill>
                <a:srgbClr val="C00000"/>
              </a:solidFill>
              <a:latin typeface="微软雅黑" panose="020B0503020204020204" charset="-122"/>
              <a:ea typeface="微软雅黑" panose="020B0503020204020204" charset="-122"/>
              <a:cs typeface="+mn-ea"/>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4"/>
          <p:cNvPicPr>
            <a:picLocks noChangeAspect="1"/>
          </p:cNvPicPr>
          <p:nvPr/>
        </p:nvPicPr>
        <p:blipFill>
          <a:blip r:embed="rId1" cstate="print">
            <a:lum/>
          </a:blip>
          <a:srcRect b="37400"/>
          <a:stretch>
            <a:fillRect/>
          </a:stretch>
        </p:blipFill>
        <p:spPr>
          <a:xfrm>
            <a:off x="9525" y="2577604"/>
            <a:ext cx="12172950" cy="4293096"/>
          </a:xfrm>
          <a:prstGeom prst="rect">
            <a:avLst/>
          </a:prstGeom>
          <a:noFill/>
          <a:ln w="9525">
            <a:noFill/>
          </a:ln>
        </p:spPr>
      </p:pic>
      <p:sp>
        <p:nvSpPr>
          <p:cNvPr id="5" name="矩形 5"/>
          <p:cNvSpPr/>
          <p:nvPr/>
        </p:nvSpPr>
        <p:spPr>
          <a:xfrm>
            <a:off x="671195" y="1359535"/>
            <a:ext cx="10902315" cy="2912745"/>
          </a:xfrm>
          <a:prstGeom prst="rect">
            <a:avLst/>
          </a:prstGeom>
          <a:noFill/>
          <a:ln w="9525">
            <a:noFill/>
          </a:ln>
          <a:effectLst>
            <a:outerShdw blurRad="266700" dist="38100" sx="42000" sy="42000" algn="l" rotWithShape="0">
              <a:prstClr val="black">
                <a:alpha val="16000"/>
              </a:prstClr>
            </a:outerShdw>
          </a:effectLst>
        </p:spPr>
        <p:txBody>
          <a:bodyPr wrap="square">
            <a:spAutoFit/>
          </a:bodyPr>
          <a:lstStyle/>
          <a:p>
            <a:pPr algn="just" eaLnBrk="1" hangingPunct="1">
              <a:lnSpc>
                <a:spcPts val="5500"/>
              </a:lnSpc>
            </a:pPr>
            <a:r>
              <a:rPr lang="en-US" altLang="zh-CN" sz="3000" dirty="0" smtClean="0">
                <a:solidFill>
                  <a:schemeClr val="tx1"/>
                </a:solidFill>
                <a:latin typeface="华文中宋" panose="02010600040101010101" pitchFamily="2" charset="-122"/>
                <a:ea typeface="华文中宋" panose="02010600040101010101" pitchFamily="2" charset="-122"/>
              </a:rPr>
              <a:t>      </a:t>
            </a:r>
            <a:r>
              <a:rPr lang="zh-CN" altLang="en-US" sz="3000" dirty="0" smtClean="0">
                <a:solidFill>
                  <a:schemeClr val="tx1"/>
                </a:solidFill>
                <a:latin typeface="华文中宋" panose="02010600040101010101" pitchFamily="2" charset="-122"/>
                <a:ea typeface="华文中宋" panose="02010600040101010101" pitchFamily="2" charset="-122"/>
              </a:rPr>
              <a:t>按照市政府关于强化我市城市轨道交通工程征收管理的工作部署，为切实做好轨道交通工程的征收补偿工作，保障工程建设用地要素科学高效供应，妥善做好被征收户的补偿工作，依据相关法律法规和政策规定，结合我市实际情况，制定本办法。</a:t>
            </a:r>
            <a:endParaRPr lang="zh-CN" altLang="en-US" sz="3000" dirty="0" smtClean="0">
              <a:solidFill>
                <a:schemeClr val="tx1"/>
              </a:solidFill>
              <a:latin typeface="华文中宋" panose="02010600040101010101" pitchFamily="2" charset="-122"/>
              <a:ea typeface="华文中宋" panose="02010600040101010101" pitchFamily="2" charset="-122"/>
            </a:endParaRPr>
          </a:p>
        </p:txBody>
      </p:sp>
      <p:cxnSp>
        <p:nvCxnSpPr>
          <p:cNvPr id="4" name="直接连接符 3"/>
          <p:cNvCxnSpPr/>
          <p:nvPr/>
        </p:nvCxnSpPr>
        <p:spPr>
          <a:xfrm flipV="1">
            <a:off x="-2540" y="700405"/>
            <a:ext cx="12197715" cy="2032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4"/>
          <p:cNvPicPr>
            <a:picLocks noChangeAspect="1"/>
          </p:cNvPicPr>
          <p:nvPr/>
        </p:nvPicPr>
        <p:blipFill>
          <a:blip r:embed="rId1" cstate="print">
            <a:lum/>
          </a:blip>
          <a:srcRect b="37400"/>
          <a:stretch>
            <a:fillRect/>
          </a:stretch>
        </p:blipFill>
        <p:spPr>
          <a:xfrm>
            <a:off x="9525" y="2577604"/>
            <a:ext cx="12172950" cy="4293096"/>
          </a:xfrm>
          <a:prstGeom prst="rect">
            <a:avLst/>
          </a:prstGeom>
          <a:noFill/>
          <a:ln w="9525">
            <a:noFill/>
          </a:ln>
        </p:spPr>
      </p:pic>
      <p:sp>
        <p:nvSpPr>
          <p:cNvPr id="2" name="文本框 1"/>
          <p:cNvSpPr txBox="1"/>
          <p:nvPr/>
        </p:nvSpPr>
        <p:spPr>
          <a:xfrm>
            <a:off x="3218180" y="3050540"/>
            <a:ext cx="5772785" cy="798830"/>
          </a:xfrm>
          <a:prstGeom prst="rect">
            <a:avLst/>
          </a:prstGeom>
          <a:noFill/>
        </p:spPr>
        <p:txBody>
          <a:bodyPr wrap="square" rtlCol="0">
            <a:spAutoFit/>
          </a:bodyPr>
          <a:p>
            <a:pPr algn="ctr" defTabSz="913765"/>
            <a:r>
              <a:rPr lang="zh-CN" altLang="en-US" sz="4600" b="1" dirty="0">
                <a:solidFill>
                  <a:srgbClr val="C00000"/>
                </a:solidFill>
                <a:latin typeface="微软雅黑" panose="020B0503020204020204" charset="-122"/>
                <a:ea typeface="微软雅黑" panose="020B0503020204020204" charset="-122"/>
                <a:cs typeface="+mn-ea"/>
              </a:rPr>
              <a:t>二、主要内容</a:t>
            </a:r>
            <a:r>
              <a:rPr lang="en-US" altLang="zh-CN" sz="4600" b="1" dirty="0">
                <a:solidFill>
                  <a:srgbClr val="C00000"/>
                </a:solidFill>
                <a:latin typeface="微软雅黑" panose="020B0503020204020204" charset="-122"/>
                <a:ea typeface="微软雅黑" panose="020B0503020204020204" charset="-122"/>
                <a:cs typeface="+mn-ea"/>
              </a:rPr>
              <a:t>  </a:t>
            </a:r>
            <a:endParaRPr lang="zh-CN" altLang="en-US" sz="4600" b="1" dirty="0">
              <a:solidFill>
                <a:srgbClr val="C00000"/>
              </a:solidFill>
              <a:latin typeface="微软雅黑" panose="020B0503020204020204" charset="-122"/>
              <a:ea typeface="微软雅黑" panose="020B0503020204020204" charset="-122"/>
              <a:cs typeface="+mn-ea"/>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4"/>
          <p:cNvPicPr>
            <a:picLocks noChangeAspect="1"/>
          </p:cNvPicPr>
          <p:nvPr/>
        </p:nvPicPr>
        <p:blipFill>
          <a:blip r:embed="rId1" cstate="print">
            <a:lum/>
          </a:blip>
          <a:srcRect b="37400"/>
          <a:stretch>
            <a:fillRect/>
          </a:stretch>
        </p:blipFill>
        <p:spPr>
          <a:xfrm>
            <a:off x="9525" y="2577604"/>
            <a:ext cx="12172950" cy="4293096"/>
          </a:xfrm>
          <a:prstGeom prst="rect">
            <a:avLst/>
          </a:prstGeom>
          <a:noFill/>
          <a:ln w="9525">
            <a:noFill/>
          </a:ln>
        </p:spPr>
      </p:pic>
      <p:sp>
        <p:nvSpPr>
          <p:cNvPr id="5" name="矩形 5"/>
          <p:cNvSpPr/>
          <p:nvPr/>
        </p:nvSpPr>
        <p:spPr>
          <a:xfrm>
            <a:off x="671195" y="1000760"/>
            <a:ext cx="10902315" cy="4579620"/>
          </a:xfrm>
          <a:prstGeom prst="rect">
            <a:avLst/>
          </a:prstGeom>
          <a:noFill/>
          <a:ln w="9525">
            <a:noFill/>
          </a:ln>
          <a:effectLst>
            <a:outerShdw blurRad="266700" dist="38100" sx="42000" sy="42000" algn="l" rotWithShape="0">
              <a:prstClr val="black">
                <a:alpha val="16000"/>
              </a:prstClr>
            </a:outerShdw>
          </a:effectLst>
        </p:spPr>
        <p:txBody>
          <a:bodyPr wrap="square">
            <a:spAutoFit/>
          </a:bodyPr>
          <a:lstStyle/>
          <a:p>
            <a:pPr algn="just" eaLnBrk="1" hangingPunct="1">
              <a:lnSpc>
                <a:spcPts val="5000"/>
              </a:lnSpc>
            </a:pPr>
            <a:endParaRPr lang="zh-CN" altLang="en-US" sz="3000" b="1" dirty="0">
              <a:solidFill>
                <a:srgbClr val="C00000"/>
              </a:solidFill>
              <a:latin typeface="微软雅黑" panose="020B0503020204020204" charset="-122"/>
              <a:ea typeface="微软雅黑" panose="020B0503020204020204" charset="-122"/>
              <a:cs typeface="+mn-ea"/>
              <a:sym typeface="+mn-ea"/>
            </a:endParaRPr>
          </a:p>
          <a:p>
            <a:pPr algn="just" eaLnBrk="1" hangingPunct="1">
              <a:lnSpc>
                <a:spcPts val="5000"/>
              </a:lnSpc>
            </a:pPr>
            <a:r>
              <a:rPr lang="zh-CN" altLang="en-US" sz="3000" b="1" dirty="0">
                <a:solidFill>
                  <a:srgbClr val="C00000"/>
                </a:solidFill>
                <a:latin typeface="微软雅黑" panose="020B0503020204020204" charset="-122"/>
                <a:ea typeface="微软雅黑" panose="020B0503020204020204" charset="-122"/>
                <a:cs typeface="+mn-ea"/>
                <a:sym typeface="+mn-ea"/>
              </a:rPr>
              <a:t>（一）适用范围</a:t>
            </a:r>
            <a:endParaRPr lang="zh-CN" altLang="en-US" sz="3000" b="1" dirty="0">
              <a:solidFill>
                <a:srgbClr val="C00000"/>
              </a:solidFill>
              <a:latin typeface="微软雅黑" panose="020B0503020204020204" charset="-122"/>
              <a:ea typeface="微软雅黑" panose="020B0503020204020204" charset="-122"/>
              <a:cs typeface="+mn-ea"/>
            </a:endParaRPr>
          </a:p>
          <a:p>
            <a:pPr algn="just" eaLnBrk="1" hangingPunct="1">
              <a:lnSpc>
                <a:spcPts val="5000"/>
              </a:lnSpc>
            </a:pPr>
            <a:r>
              <a:rPr lang="zh-CN" altLang="en-US" sz="3000" dirty="0" smtClean="0">
                <a:solidFill>
                  <a:schemeClr val="tx1"/>
                </a:solidFill>
                <a:latin typeface="华文中宋" panose="02010600040101010101" pitchFamily="2" charset="-122"/>
                <a:ea typeface="华文中宋" panose="02010600040101010101" pitchFamily="2" charset="-122"/>
              </a:rPr>
              <a:t>适用于指导沈阳市内城市轨道交通（地铁）工程涉及的国有土地（地上物）、集体土地（地上物）、临时及无产籍建筑、市政等公用设施征地征收和临时、永久占地等工作。</a:t>
            </a:r>
            <a:endParaRPr lang="zh-CN" altLang="en-US" sz="3000" dirty="0" smtClean="0">
              <a:solidFill>
                <a:schemeClr val="tx1"/>
              </a:solidFill>
              <a:latin typeface="华文中宋" panose="02010600040101010101" pitchFamily="2" charset="-122"/>
              <a:ea typeface="华文中宋" panose="02010600040101010101" pitchFamily="2" charset="-122"/>
            </a:endParaRPr>
          </a:p>
          <a:p>
            <a:pPr algn="just" eaLnBrk="1" hangingPunct="1">
              <a:lnSpc>
                <a:spcPts val="5000"/>
              </a:lnSpc>
              <a:buClrTx/>
              <a:buSzTx/>
              <a:buFontTx/>
            </a:pPr>
            <a:endParaRPr lang="zh-CN" altLang="en-US" sz="3000" b="1" dirty="0">
              <a:solidFill>
                <a:srgbClr val="C00000"/>
              </a:solidFill>
              <a:latin typeface="微软雅黑" panose="020B0503020204020204" charset="-122"/>
              <a:ea typeface="微软雅黑" panose="020B0503020204020204" charset="-122"/>
              <a:cs typeface="+mn-ea"/>
            </a:endParaRPr>
          </a:p>
          <a:p>
            <a:pPr algn="just" eaLnBrk="1" hangingPunct="1">
              <a:lnSpc>
                <a:spcPts val="5000"/>
              </a:lnSpc>
              <a:buClrTx/>
              <a:buSzTx/>
              <a:buFontTx/>
            </a:pPr>
            <a:endParaRPr lang="zh-CN" altLang="en-US" sz="3000" b="1" dirty="0">
              <a:solidFill>
                <a:srgbClr val="C00000"/>
              </a:solidFill>
              <a:latin typeface="微软雅黑" panose="020B0503020204020204" charset="-122"/>
              <a:ea typeface="微软雅黑" panose="020B0503020204020204" charset="-122"/>
              <a:cs typeface="+mn-ea"/>
            </a:endParaRPr>
          </a:p>
        </p:txBody>
      </p:sp>
      <p:cxnSp>
        <p:nvCxnSpPr>
          <p:cNvPr id="4" name="直接连接符 3"/>
          <p:cNvCxnSpPr/>
          <p:nvPr/>
        </p:nvCxnSpPr>
        <p:spPr>
          <a:xfrm flipV="1">
            <a:off x="-2540" y="700405"/>
            <a:ext cx="12197715" cy="2032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4"/>
          <p:cNvPicPr>
            <a:picLocks noChangeAspect="1"/>
          </p:cNvPicPr>
          <p:nvPr/>
        </p:nvPicPr>
        <p:blipFill>
          <a:blip r:embed="rId1" cstate="print">
            <a:lum/>
          </a:blip>
          <a:srcRect b="37400"/>
          <a:stretch>
            <a:fillRect/>
          </a:stretch>
        </p:blipFill>
        <p:spPr>
          <a:xfrm>
            <a:off x="9525" y="2577604"/>
            <a:ext cx="12172950" cy="4293096"/>
          </a:xfrm>
          <a:prstGeom prst="rect">
            <a:avLst/>
          </a:prstGeom>
          <a:noFill/>
          <a:ln w="9525">
            <a:noFill/>
          </a:ln>
        </p:spPr>
      </p:pic>
      <p:sp>
        <p:nvSpPr>
          <p:cNvPr id="2" name="文本框 1"/>
          <p:cNvSpPr txBox="1"/>
          <p:nvPr/>
        </p:nvSpPr>
        <p:spPr>
          <a:xfrm>
            <a:off x="855345" y="659130"/>
            <a:ext cx="10476865" cy="5252720"/>
          </a:xfrm>
          <a:prstGeom prst="rect">
            <a:avLst/>
          </a:prstGeom>
          <a:noFill/>
        </p:spPr>
        <p:txBody>
          <a:bodyPr wrap="square" rtlCol="0">
            <a:noAutofit/>
          </a:bodyPr>
          <a:p>
            <a:pPr algn="l" defTabSz="913765"/>
            <a:endParaRPr lang="zh-CN" altLang="en-US" sz="3000" b="1" dirty="0">
              <a:solidFill>
                <a:srgbClr val="C00000"/>
              </a:solidFill>
              <a:latin typeface="微软雅黑" panose="020B0503020204020204" charset="-122"/>
              <a:ea typeface="微软雅黑" panose="020B0503020204020204" charset="-122"/>
              <a:cs typeface="+mn-ea"/>
              <a:sym typeface="+mn-ea"/>
            </a:endParaRPr>
          </a:p>
          <a:p>
            <a:pPr algn="l" defTabSz="913765"/>
            <a:r>
              <a:rPr lang="zh-CN" altLang="en-US" sz="3000" b="1" dirty="0">
                <a:solidFill>
                  <a:srgbClr val="C00000"/>
                </a:solidFill>
                <a:latin typeface="微软雅黑" panose="020B0503020204020204" charset="-122"/>
                <a:ea typeface="微软雅黑" panose="020B0503020204020204" charset="-122"/>
                <a:cs typeface="+mn-ea"/>
                <a:sym typeface="+mn-ea"/>
              </a:rPr>
              <a:t>（二）具体内容</a:t>
            </a:r>
            <a:endParaRPr lang="zh-CN" altLang="en-US" sz="3000" b="1" dirty="0">
              <a:solidFill>
                <a:srgbClr val="C00000"/>
              </a:solidFill>
              <a:latin typeface="微软雅黑" panose="020B0503020204020204" charset="-122"/>
              <a:ea typeface="微软雅黑" panose="020B0503020204020204" charset="-122"/>
              <a:cs typeface="+mn-ea"/>
            </a:endParaRPr>
          </a:p>
          <a:p>
            <a:pPr algn="ctr" defTabSz="913765"/>
            <a:endParaRPr lang="zh-CN" altLang="en-US" sz="3000" dirty="0">
              <a:solidFill>
                <a:schemeClr val="tx1"/>
              </a:solidFill>
              <a:latin typeface="华文中宋" panose="02010600040101010101" pitchFamily="2" charset="-122"/>
              <a:ea typeface="华文中宋" panose="02010600040101010101" pitchFamily="2" charset="-122"/>
              <a:cs typeface="华文中宋" panose="02010600040101010101" pitchFamily="2" charset="-122"/>
            </a:endParaRPr>
          </a:p>
          <a:p>
            <a:pPr algn="just" defTabSz="913765"/>
            <a:r>
              <a:rPr lang="zh-CN" altLang="en-US" sz="3000" dirty="0">
                <a:solidFill>
                  <a:srgbClr val="FF0000"/>
                </a:solidFill>
                <a:latin typeface="华文中宋" panose="02010600040101010101" pitchFamily="2" charset="-122"/>
                <a:ea typeface="华文中宋" panose="02010600040101010101" pitchFamily="2" charset="-122"/>
                <a:cs typeface="华文中宋" panose="02010600040101010101" pitchFamily="2" charset="-122"/>
              </a:rPr>
              <a:t>1.明确组织分工。</a:t>
            </a:r>
            <a:r>
              <a:rPr lang="zh-CN" altLang="en-US" sz="3000" dirty="0">
                <a:solidFill>
                  <a:schemeClr val="tx1"/>
                </a:solidFill>
                <a:latin typeface="华文中宋" panose="02010600040101010101" pitchFamily="2" charset="-122"/>
                <a:ea typeface="华文中宋" panose="02010600040101010101" pitchFamily="2" charset="-122"/>
                <a:cs typeface="华文中宋" panose="02010600040101010101" pitchFamily="2" charset="-122"/>
              </a:rPr>
              <a:t>在轨道交通工程征地征收工作全链条上，明确了各相关</a:t>
            </a:r>
            <a:r>
              <a:rPr lang="zh-CN" altLang="en-US" sz="3000" dirty="0" smtClean="0">
                <a:solidFill>
                  <a:schemeClr val="tx1"/>
                </a:solidFill>
                <a:latin typeface="华文中宋" panose="02010600040101010101" pitchFamily="2" charset="-122"/>
                <a:ea typeface="华文中宋" panose="02010600040101010101" pitchFamily="2" charset="-122"/>
                <a:cs typeface="华文中宋" panose="02010600040101010101" pitchFamily="2" charset="-122"/>
              </a:rPr>
              <a:t>部门</a:t>
            </a:r>
            <a:r>
              <a:rPr lang="zh-CN" altLang="en-US" sz="3000" dirty="0">
                <a:solidFill>
                  <a:schemeClr val="tx1"/>
                </a:solidFill>
                <a:latin typeface="华文中宋" panose="02010600040101010101" pitchFamily="2" charset="-122"/>
                <a:ea typeface="华文中宋" panose="02010600040101010101" pitchFamily="2" charset="-122"/>
                <a:cs typeface="华文中宋" panose="02010600040101010101" pitchFamily="2" charset="-122"/>
              </a:rPr>
              <a:t>、地区和轨道交通建设单位的责任分工，实现分工合理、权责清晰。</a:t>
            </a:r>
            <a:endParaRPr lang="zh-CN" altLang="en-US" sz="3000" dirty="0">
              <a:solidFill>
                <a:schemeClr val="tx1"/>
              </a:solidFill>
              <a:latin typeface="华文中宋" panose="02010600040101010101" pitchFamily="2" charset="-122"/>
              <a:ea typeface="华文中宋" panose="02010600040101010101" pitchFamily="2" charset="-122"/>
              <a:cs typeface="华文中宋" panose="02010600040101010101" pitchFamily="2" charset="-122"/>
            </a:endParaRPr>
          </a:p>
          <a:p>
            <a:pPr algn="just" defTabSz="913765"/>
            <a:r>
              <a:rPr lang="zh-CN" altLang="en-US" sz="3000" b="1" dirty="0">
                <a:solidFill>
                  <a:srgbClr val="FF0000"/>
                </a:solidFill>
                <a:latin typeface="华文中宋" panose="02010600040101010101" pitchFamily="2" charset="-122"/>
                <a:ea typeface="华文中宋" panose="02010600040101010101" pitchFamily="2" charset="-122"/>
                <a:cs typeface="华文中宋" panose="02010600040101010101" pitchFamily="2" charset="-122"/>
              </a:rPr>
              <a:t>一是</a:t>
            </a:r>
            <a:r>
              <a:rPr lang="zh-CN" altLang="en-US" sz="3000" dirty="0">
                <a:solidFill>
                  <a:schemeClr val="tx1"/>
                </a:solidFill>
                <a:latin typeface="华文中宋" panose="02010600040101010101" pitchFamily="2" charset="-122"/>
                <a:ea typeface="华文中宋" panose="02010600040101010101" pitchFamily="2" charset="-122"/>
                <a:cs typeface="华文中宋" panose="02010600040101010101" pitchFamily="2" charset="-122"/>
              </a:rPr>
              <a:t>市城乡建设局负责会同市自然资源局、市房产局统筹协调推进轨道交通工程征地征收和临时、永久占地工作；</a:t>
            </a:r>
            <a:r>
              <a:rPr lang="zh-CN" altLang="en-US" sz="3000" b="1" dirty="0">
                <a:solidFill>
                  <a:srgbClr val="FF0000"/>
                </a:solidFill>
                <a:latin typeface="华文中宋" panose="02010600040101010101" pitchFamily="2" charset="-122"/>
                <a:ea typeface="华文中宋" panose="02010600040101010101" pitchFamily="2" charset="-122"/>
                <a:cs typeface="华文中宋" panose="02010600040101010101" pitchFamily="2" charset="-122"/>
              </a:rPr>
              <a:t>二是</a:t>
            </a:r>
            <a:r>
              <a:rPr lang="zh-CN" altLang="en-US" sz="3000" dirty="0">
                <a:solidFill>
                  <a:schemeClr val="tx1"/>
                </a:solidFill>
                <a:latin typeface="华文中宋" panose="02010600040101010101" pitchFamily="2" charset="-122"/>
                <a:ea typeface="华文中宋" panose="02010600040101010101" pitchFamily="2" charset="-122"/>
                <a:cs typeface="华文中宋" panose="02010600040101010101" pitchFamily="2" charset="-122"/>
              </a:rPr>
              <a:t>征地征收工作及临时、永久占地协调工作实行属地化管理，由属地地区政府负责具体实施；</a:t>
            </a:r>
            <a:r>
              <a:rPr lang="zh-CN" altLang="en-US" sz="3000" b="1" dirty="0">
                <a:solidFill>
                  <a:srgbClr val="FF0000"/>
                </a:solidFill>
                <a:latin typeface="华文中宋" panose="02010600040101010101" pitchFamily="2" charset="-122"/>
                <a:ea typeface="华文中宋" panose="02010600040101010101" pitchFamily="2" charset="-122"/>
                <a:cs typeface="华文中宋" panose="02010600040101010101" pitchFamily="2" charset="-122"/>
              </a:rPr>
              <a:t>三是</a:t>
            </a:r>
            <a:r>
              <a:rPr lang="zh-CN" altLang="en-US" sz="3000" dirty="0">
                <a:solidFill>
                  <a:schemeClr val="tx1"/>
                </a:solidFill>
                <a:latin typeface="华文中宋" panose="02010600040101010101" pitchFamily="2" charset="-122"/>
                <a:ea typeface="华文中宋" panose="02010600040101010101" pitchFamily="2" charset="-122"/>
                <a:cs typeface="华文中宋" panose="02010600040101010101" pitchFamily="2" charset="-122"/>
              </a:rPr>
              <a:t>轨道交通建设单位（地铁集团）负责结合工程建设需要提供年度用地需求，负责保障征收补偿资金的及时足额到位。</a:t>
            </a:r>
            <a:endParaRPr lang="zh-CN" altLang="en-US" sz="3000" dirty="0">
              <a:solidFill>
                <a:schemeClr val="tx1"/>
              </a:solidFill>
              <a:latin typeface="华文中宋" panose="02010600040101010101" pitchFamily="2" charset="-122"/>
              <a:ea typeface="华文中宋" panose="02010600040101010101" pitchFamily="2" charset="-122"/>
              <a:cs typeface="华文中宋" panose="02010600040101010101" pitchFamily="2" charset="-122"/>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4"/>
          <p:cNvPicPr>
            <a:picLocks noChangeAspect="1"/>
          </p:cNvPicPr>
          <p:nvPr/>
        </p:nvPicPr>
        <p:blipFill>
          <a:blip r:embed="rId1" cstate="print">
            <a:lum/>
          </a:blip>
          <a:srcRect b="37400"/>
          <a:stretch>
            <a:fillRect/>
          </a:stretch>
        </p:blipFill>
        <p:spPr>
          <a:xfrm>
            <a:off x="9525" y="2577604"/>
            <a:ext cx="12172950" cy="4293096"/>
          </a:xfrm>
          <a:prstGeom prst="rect">
            <a:avLst/>
          </a:prstGeom>
          <a:noFill/>
          <a:ln w="9525">
            <a:noFill/>
          </a:ln>
        </p:spPr>
      </p:pic>
      <p:sp>
        <p:nvSpPr>
          <p:cNvPr id="2" name="文本框 1"/>
          <p:cNvSpPr txBox="1"/>
          <p:nvPr/>
        </p:nvSpPr>
        <p:spPr>
          <a:xfrm>
            <a:off x="708025" y="611505"/>
            <a:ext cx="10721975" cy="6223635"/>
          </a:xfrm>
          <a:prstGeom prst="rect">
            <a:avLst/>
          </a:prstGeom>
          <a:noFill/>
        </p:spPr>
        <p:txBody>
          <a:bodyPr wrap="square" rtlCol="0">
            <a:noAutofit/>
          </a:bodyPr>
          <a:p>
            <a:pPr algn="l" defTabSz="913765"/>
            <a:r>
              <a:rPr lang="zh-CN" altLang="en-US" sz="3000" dirty="0">
                <a:solidFill>
                  <a:srgbClr val="FF0000"/>
                </a:solidFill>
                <a:latin typeface="华文中宋" panose="02010600040101010101" pitchFamily="2" charset="-122"/>
                <a:ea typeface="华文中宋" panose="02010600040101010101" pitchFamily="2" charset="-122"/>
                <a:cs typeface="华文中宋" panose="02010600040101010101" pitchFamily="2" charset="-122"/>
              </a:rPr>
              <a:t>2.细化应用场景。</a:t>
            </a:r>
            <a:r>
              <a:rPr lang="zh-CN" altLang="en-US" sz="3000" dirty="0">
                <a:latin typeface="华文中宋" panose="02010600040101010101" pitchFamily="2" charset="-122"/>
                <a:ea typeface="华文中宋" panose="02010600040101010101" pitchFamily="2" charset="-122"/>
                <a:cs typeface="华文中宋" panose="02010600040101010101" pitchFamily="2" charset="-122"/>
              </a:rPr>
              <a:t>从工作实际出发，细分国有土地（地上物）征地征收、集体土地（地上物）征地征收、征收涉及临时及无产籍建筑、征收涉及市政等公用基础设施、临时及永久占地五个工作场景，逐场景细化征收工作原则。</a:t>
            </a:r>
            <a:endParaRPr lang="zh-CN" altLang="en-US" sz="3000" dirty="0">
              <a:latin typeface="华文中宋" panose="02010600040101010101" pitchFamily="2" charset="-122"/>
              <a:ea typeface="华文中宋" panose="02010600040101010101" pitchFamily="2" charset="-122"/>
              <a:cs typeface="华文中宋" panose="02010600040101010101" pitchFamily="2" charset="-122"/>
            </a:endParaRPr>
          </a:p>
          <a:p>
            <a:pPr algn="l" defTabSz="913765"/>
            <a:r>
              <a:rPr lang="zh-CN" altLang="en-US" sz="3000" dirty="0">
                <a:solidFill>
                  <a:srgbClr val="FF0000"/>
                </a:solidFill>
                <a:latin typeface="华文中宋" panose="02010600040101010101" pitchFamily="2" charset="-122"/>
                <a:ea typeface="华文中宋" panose="02010600040101010101" pitchFamily="2" charset="-122"/>
                <a:cs typeface="华文中宋" panose="02010600040101010101" pitchFamily="2" charset="-122"/>
              </a:rPr>
              <a:t>一是</a:t>
            </a:r>
            <a:r>
              <a:rPr lang="zh-CN" altLang="en-US" sz="3000" dirty="0">
                <a:latin typeface="华文中宋" panose="02010600040101010101" pitchFamily="2" charset="-122"/>
                <a:ea typeface="华文中宋" panose="02010600040101010101" pitchFamily="2" charset="-122"/>
                <a:cs typeface="华文中宋" panose="02010600040101010101" pitchFamily="2" charset="-122"/>
              </a:rPr>
              <a:t>对国有土地上的企业因征地征收无法继续生产经营且需要安置的情况明确了基本操作原则；</a:t>
            </a:r>
            <a:r>
              <a:rPr lang="zh-CN" altLang="en-US" sz="3000" dirty="0">
                <a:solidFill>
                  <a:srgbClr val="FF0000"/>
                </a:solidFill>
                <a:latin typeface="华文中宋" panose="02010600040101010101" pitchFamily="2" charset="-122"/>
                <a:ea typeface="华文中宋" panose="02010600040101010101" pitchFamily="2" charset="-122"/>
                <a:cs typeface="华文中宋" panose="02010600040101010101" pitchFamily="2" charset="-122"/>
              </a:rPr>
              <a:t>二是</a:t>
            </a:r>
            <a:r>
              <a:rPr lang="zh-CN" altLang="en-US" sz="3000" dirty="0">
                <a:latin typeface="华文中宋" panose="02010600040101010101" pitchFamily="2" charset="-122"/>
                <a:ea typeface="华文中宋" panose="02010600040101010101" pitchFamily="2" charset="-122"/>
                <a:cs typeface="华文中宋" panose="02010600040101010101" pitchFamily="2" charset="-122"/>
              </a:rPr>
              <a:t>对征收集体土地情景，从土地补偿标注、地上物补偿标准、失地农民社会保障补偿标准三方面进行明确，同时就涉及农民住宅被征收情况下搬迁和临时安置给予相应明确；</a:t>
            </a:r>
            <a:r>
              <a:rPr lang="zh-CN" altLang="en-US" sz="3000" dirty="0">
                <a:solidFill>
                  <a:srgbClr val="FF0000"/>
                </a:solidFill>
                <a:latin typeface="华文中宋" panose="02010600040101010101" pitchFamily="2" charset="-122"/>
                <a:ea typeface="华文中宋" panose="02010600040101010101" pitchFamily="2" charset="-122"/>
                <a:cs typeface="华文中宋" panose="02010600040101010101" pitchFamily="2" charset="-122"/>
              </a:rPr>
              <a:t>三是</a:t>
            </a:r>
            <a:r>
              <a:rPr lang="zh-CN" altLang="en-US" sz="3000" dirty="0">
                <a:latin typeface="华文中宋" panose="02010600040101010101" pitchFamily="2" charset="-122"/>
                <a:ea typeface="华文中宋" panose="02010600040101010101" pitchFamily="2" charset="-122"/>
                <a:cs typeface="华文中宋" panose="02010600040101010101" pitchFamily="2" charset="-122"/>
              </a:rPr>
              <a:t>就征收涉及临时建筑的是否合法鉴定、合法临时建筑的补偿依据给予相应明确；</a:t>
            </a:r>
            <a:r>
              <a:rPr lang="zh-CN" altLang="en-US" sz="3000" dirty="0">
                <a:solidFill>
                  <a:srgbClr val="FF0000"/>
                </a:solidFill>
                <a:latin typeface="华文中宋" panose="02010600040101010101" pitchFamily="2" charset="-122"/>
                <a:ea typeface="华文中宋" panose="02010600040101010101" pitchFamily="2" charset="-122"/>
                <a:cs typeface="华文中宋" panose="02010600040101010101" pitchFamily="2" charset="-122"/>
              </a:rPr>
              <a:t>四是</a:t>
            </a:r>
            <a:r>
              <a:rPr lang="zh-CN" altLang="en-US" sz="3000" dirty="0">
                <a:latin typeface="华文中宋" panose="02010600040101010101" pitchFamily="2" charset="-122"/>
                <a:ea typeface="华文中宋" panose="02010600040101010101" pitchFamily="2" charset="-122"/>
                <a:cs typeface="华文中宋" panose="02010600040101010101" pitchFamily="2" charset="-122"/>
              </a:rPr>
              <a:t>就征收社会公共设施场景，从市政、社会公共服务、特殊情况三方面给予相应明确；</a:t>
            </a:r>
            <a:r>
              <a:rPr lang="zh-CN" altLang="en-US" sz="3000" dirty="0">
                <a:solidFill>
                  <a:srgbClr val="FF0000"/>
                </a:solidFill>
                <a:latin typeface="华文中宋" panose="02010600040101010101" pitchFamily="2" charset="-122"/>
                <a:ea typeface="华文中宋" panose="02010600040101010101" pitchFamily="2" charset="-122"/>
                <a:cs typeface="华文中宋" panose="02010600040101010101" pitchFamily="2" charset="-122"/>
              </a:rPr>
              <a:t>五是</a:t>
            </a:r>
            <a:r>
              <a:rPr lang="zh-CN" altLang="en-US" sz="3000" dirty="0">
                <a:latin typeface="华文中宋" panose="02010600040101010101" pitchFamily="2" charset="-122"/>
                <a:ea typeface="华文中宋" panose="02010600040101010101" pitchFamily="2" charset="-122"/>
                <a:cs typeface="华文中宋" panose="02010600040101010101" pitchFamily="2" charset="-122"/>
              </a:rPr>
              <a:t>就临时、永久占地及处理历史遗留问题土地事宜，给予相应明确。</a:t>
            </a:r>
            <a:endParaRPr lang="zh-CN" altLang="en-US" sz="3000" dirty="0">
              <a:latin typeface="华文中宋" panose="02010600040101010101" pitchFamily="2" charset="-122"/>
              <a:ea typeface="华文中宋" panose="02010600040101010101" pitchFamily="2" charset="-122"/>
              <a:cs typeface="华文中宋" panose="02010600040101010101" pitchFamily="2" charset="-122"/>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4"/>
          <p:cNvPicPr>
            <a:picLocks noChangeAspect="1"/>
          </p:cNvPicPr>
          <p:nvPr/>
        </p:nvPicPr>
        <p:blipFill>
          <a:blip r:embed="rId1" cstate="print">
            <a:lum/>
          </a:blip>
          <a:srcRect b="37400"/>
          <a:stretch>
            <a:fillRect/>
          </a:stretch>
        </p:blipFill>
        <p:spPr>
          <a:xfrm>
            <a:off x="9525" y="2577604"/>
            <a:ext cx="12172950" cy="4293096"/>
          </a:xfrm>
          <a:prstGeom prst="rect">
            <a:avLst/>
          </a:prstGeom>
          <a:noFill/>
          <a:ln w="9525">
            <a:noFill/>
          </a:ln>
        </p:spPr>
      </p:pic>
      <p:sp>
        <p:nvSpPr>
          <p:cNvPr id="5" name="矩形 5"/>
          <p:cNvSpPr/>
          <p:nvPr/>
        </p:nvSpPr>
        <p:spPr>
          <a:xfrm>
            <a:off x="671195" y="929005"/>
            <a:ext cx="10902315" cy="5285105"/>
          </a:xfrm>
          <a:prstGeom prst="rect">
            <a:avLst/>
          </a:prstGeom>
          <a:noFill/>
          <a:ln w="9525">
            <a:noFill/>
          </a:ln>
          <a:effectLst>
            <a:outerShdw blurRad="266700" dist="38100" sx="42000" sy="42000" algn="l" rotWithShape="0">
              <a:prstClr val="black">
                <a:alpha val="16000"/>
              </a:prstClr>
            </a:outerShdw>
          </a:effectLst>
        </p:spPr>
        <p:txBody>
          <a:bodyPr wrap="square">
            <a:spAutoFit/>
          </a:bodyPr>
          <a:lstStyle/>
          <a:p>
            <a:pPr algn="just" eaLnBrk="1" hangingPunct="1">
              <a:lnSpc>
                <a:spcPts val="4500"/>
              </a:lnSpc>
            </a:pPr>
            <a:r>
              <a:rPr sz="3000" dirty="0" smtClean="0">
                <a:solidFill>
                  <a:srgbClr val="FF0000"/>
                </a:solidFill>
                <a:latin typeface="华文中宋" panose="02010600040101010101" pitchFamily="2" charset="-122"/>
                <a:ea typeface="华文中宋" panose="02010600040101010101" pitchFamily="2" charset="-122"/>
              </a:rPr>
              <a:t>3.规范工作原则。一是</a:t>
            </a:r>
            <a:r>
              <a:rPr sz="3000" dirty="0" smtClean="0">
                <a:latin typeface="华文中宋" panose="02010600040101010101" pitchFamily="2" charset="-122"/>
                <a:ea typeface="华文中宋" panose="02010600040101010101" pitchFamily="2" charset="-122"/>
              </a:rPr>
              <a:t>明确界定了轨道交通工程征地征收范围依据，以工程初步设计批复范围为准，同时明确了范围调整的实施步骤；</a:t>
            </a:r>
            <a:r>
              <a:rPr sz="3000" dirty="0" smtClean="0">
                <a:solidFill>
                  <a:srgbClr val="FF0000"/>
                </a:solidFill>
                <a:latin typeface="华文中宋" panose="02010600040101010101" pitchFamily="2" charset="-122"/>
                <a:ea typeface="华文中宋" panose="02010600040101010101" pitchFamily="2" charset="-122"/>
              </a:rPr>
              <a:t>二是</a:t>
            </a:r>
            <a:r>
              <a:rPr sz="3000" dirty="0" smtClean="0">
                <a:latin typeface="华文中宋" panose="02010600040101010101" pitchFamily="2" charset="-122"/>
                <a:ea typeface="华文中宋" panose="02010600040101010101" pitchFamily="2" charset="-122"/>
              </a:rPr>
              <a:t>严格申明了轨道交通工程征地征收资金的利用管理，有效杜绝了以往征收环节中存在的征收范围弹性大、“不宜耕种土地”“展边扩延”“代征补偿”的不规范行为；</a:t>
            </a:r>
            <a:r>
              <a:rPr sz="3000" dirty="0" smtClean="0">
                <a:solidFill>
                  <a:srgbClr val="FF0000"/>
                </a:solidFill>
                <a:latin typeface="华文中宋" panose="02010600040101010101" pitchFamily="2" charset="-122"/>
                <a:ea typeface="华文中宋" panose="02010600040101010101" pitchFamily="2" charset="-122"/>
              </a:rPr>
              <a:t>三是</a:t>
            </a:r>
            <a:r>
              <a:rPr sz="3000" dirty="0" smtClean="0">
                <a:latin typeface="华文中宋" panose="02010600040101010101" pitchFamily="2" charset="-122"/>
                <a:ea typeface="华文中宋" panose="02010600040101010101" pitchFamily="2" charset="-122"/>
              </a:rPr>
              <a:t>规范了轨道交通工程征地征收工作的基本流程，从土地用地性质调整（用地组报卷）、征地征收两条线明确工作遵循，</a:t>
            </a:r>
            <a:r>
              <a:rPr sz="3000" dirty="0" smtClean="0">
                <a:solidFill>
                  <a:srgbClr val="FF0000"/>
                </a:solidFill>
                <a:latin typeface="华文中宋" panose="02010600040101010101" pitchFamily="2" charset="-122"/>
                <a:ea typeface="华文中宋" panose="02010600040101010101" pitchFamily="2" charset="-122"/>
              </a:rPr>
              <a:t>四是</a:t>
            </a:r>
            <a:r>
              <a:rPr sz="3000" dirty="0" smtClean="0">
                <a:latin typeface="华文中宋" panose="02010600040101010101" pitchFamily="2" charset="-122"/>
                <a:ea typeface="华文中宋" panose="02010600040101010101" pitchFamily="2" charset="-122"/>
              </a:rPr>
              <a:t>特别明确了轨道交通工程征地征收工作的考核管理和措施，保障《办法》各项条款严格落实、发挥实效。</a:t>
            </a:r>
            <a:endParaRPr sz="3000" dirty="0" smtClean="0">
              <a:latin typeface="华文中宋" panose="02010600040101010101" pitchFamily="2" charset="-122"/>
              <a:ea typeface="华文中宋" panose="02010600040101010101" pitchFamily="2" charset="-122"/>
            </a:endParaRPr>
          </a:p>
        </p:txBody>
      </p:sp>
      <p:cxnSp>
        <p:nvCxnSpPr>
          <p:cNvPr id="4" name="直接连接符 3"/>
          <p:cNvCxnSpPr/>
          <p:nvPr/>
        </p:nvCxnSpPr>
        <p:spPr>
          <a:xfrm flipV="1">
            <a:off x="-2540" y="700405"/>
            <a:ext cx="12197715" cy="2032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tags/tag1.xml><?xml version="1.0" encoding="utf-8"?>
<p:tagLst xmlns:p="http://schemas.openxmlformats.org/presentationml/2006/main">
  <p:tag name="KSO_WM_SLIDE_MODEL_TYPE" val="cover"/>
</p:tagLst>
</file>

<file path=ppt/tags/tag2.xml><?xml version="1.0" encoding="utf-8"?>
<p:tagLst xmlns:p="http://schemas.openxmlformats.org/presentationml/2006/main">
  <p:tag name="KSO_WPP_MARK_KEY" val="c6f47c01-2c78-4de4-8d83-49f87636d7ab"/>
  <p:tag name="COMMONDATA" val="eyJoZGlkIjoiNTQxYzE0MTU5ZjQ5NWQwN2Y3ODZkZjM4MmYzMDNhNDUifQ=="/>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1018</Words>
  <Application>WPS 演示</Application>
  <PresentationFormat>自定义</PresentationFormat>
  <Paragraphs>26</Paragraphs>
  <Slides>8</Slides>
  <Notes>9</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8</vt:i4>
      </vt:variant>
    </vt:vector>
  </HeadingPairs>
  <TitlesOfParts>
    <vt:vector size="16" baseType="lpstr">
      <vt:lpstr>Arial</vt:lpstr>
      <vt:lpstr>宋体</vt:lpstr>
      <vt:lpstr>Wingdings</vt:lpstr>
      <vt:lpstr>Calibri</vt:lpstr>
      <vt:lpstr>微软雅黑</vt:lpstr>
      <vt:lpstr>华文中宋</vt:lpstr>
      <vt:lpstr>Arial Unicode MS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dc:creator>
  <cp:lastModifiedBy>戴天阳</cp:lastModifiedBy>
  <cp:revision>545</cp:revision>
  <dcterms:created xsi:type="dcterms:W3CDTF">2022-12-26T03:15:00Z</dcterms:created>
  <dcterms:modified xsi:type="dcterms:W3CDTF">2023-06-05T02:30:40Z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2052-11.1.0.14309</vt:lpwstr>
  </property>
  <property fmtid="{D5CDD505-2E9C-101B-9397-08002B2CF9AE}" pid="3" name="KSORubyTemplateID">
    <vt:lpwstr>13</vt:lpwstr>
  </property>
  <property fmtid="{D5CDD505-2E9C-101B-9397-08002B2CF9AE}" pid="4" name="ICV">
    <vt:lpwstr>8554A4A62E7C49EAB013BD4023AB27C5_13</vt:lpwstr>
  </property>
</Properties>
</file>