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7" r:id="rId2"/>
    <p:sldId id="259" r:id="rId3"/>
    <p:sldId id="264" r:id="rId4"/>
    <p:sldId id="266" r:id="rId5"/>
    <p:sldId id="268" r:id="rId6"/>
    <p:sldId id="269" r:id="rId7"/>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defaultTextStyle>
  <p:extLst>
    <p:ext uri="{EFAFB233-063F-42B5-8137-9DF3F51BA10A}">
      <p15:sldGuideLst xmlns:p15="http://schemas.microsoft.com/office/powerpoint/2012/main">
        <p15:guide id="1" orient="horz" pos="2139">
          <p15:clr>
            <a:srgbClr val="A4A3A4"/>
          </p15:clr>
        </p15:guide>
        <p15:guide id="2" pos="28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9" d="100"/>
          <a:sy n="109" d="100"/>
        </p:scale>
        <p:origin x="1674" y="96"/>
      </p:cViewPr>
      <p:guideLst>
        <p:guide orient="horz" pos="2139"/>
        <p:guide pos="282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5ABBC-87DC-4665-BD35-8BFC62BEAE91}" type="datetimeFigureOut">
              <a:rPr lang="zh-CN" altLang="en-US" smtClean="0"/>
              <a:t>2023/5/29</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7F2FF9-8394-45B6-880C-12A5E691C3DD}" type="slidenum">
              <a:rPr lang="zh-CN" altLang="en-US" smtClean="0"/>
              <a:t>‹#›</a:t>
            </a:fld>
            <a:endParaRPr lang="zh-CN" altLang="en-US"/>
          </a:p>
        </p:txBody>
      </p:sp>
    </p:spTree>
    <p:extLst>
      <p:ext uri="{BB962C8B-B14F-4D97-AF65-F5344CB8AC3E}">
        <p14:creationId xmlns:p14="http://schemas.microsoft.com/office/powerpoint/2010/main" val="3624865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FD7F2FF9-8394-45B6-880C-12A5E691C3DD}" type="slidenum">
              <a:rPr lang="zh-CN" altLang="en-US" smtClean="0"/>
              <a:t>6</a:t>
            </a:fld>
            <a:endParaRPr lang="zh-CN" altLang="en-US"/>
          </a:p>
        </p:txBody>
      </p:sp>
    </p:spTree>
    <p:extLst>
      <p:ext uri="{BB962C8B-B14F-4D97-AF65-F5344CB8AC3E}">
        <p14:creationId xmlns:p14="http://schemas.microsoft.com/office/powerpoint/2010/main" val="182465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a:endParaRPr lang="zh-CN" altLang="en-US">
              <a:latin typeface="Arial" panose="0208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8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8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8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a:endParaRPr lang="zh-CN" altLang="en-US">
              <a:latin typeface="Arial" panose="0208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8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a:t>单击此处编辑母版标题样式</a:t>
            </a:r>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8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8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80604020202020204" pitchFamily="34" charset="0"/>
              </a:rPr>
              <a:t>‹#›</a:t>
            </a:fld>
            <a:endParaRPr lang="zh-CN" altLang="en-US">
              <a:latin typeface="Arial" panose="0208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宋体"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图片 6"/>
          <p:cNvPicPr>
            <a:picLocks noChangeAspect="1"/>
          </p:cNvPicPr>
          <p:nvPr/>
        </p:nvPicPr>
        <p:blipFill>
          <a:blip r:embed="rId2"/>
          <a:stretch>
            <a:fillRect/>
          </a:stretch>
        </p:blipFill>
        <p:spPr>
          <a:xfrm>
            <a:off x="4752975" y="5553075"/>
            <a:ext cx="4400550" cy="1243013"/>
          </a:xfrm>
          <a:prstGeom prst="rect">
            <a:avLst/>
          </a:prstGeom>
          <a:noFill/>
          <a:ln w="9525">
            <a:noFill/>
          </a:ln>
        </p:spPr>
      </p:pic>
      <p:sp>
        <p:nvSpPr>
          <p:cNvPr id="10" name="椭圆 9"/>
          <p:cNvSpPr/>
          <p:nvPr/>
        </p:nvSpPr>
        <p:spPr>
          <a:xfrm>
            <a:off x="242888" y="10429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62" name="组合 61"/>
          <p:cNvGrpSpPr/>
          <p:nvPr/>
        </p:nvGrpSpPr>
        <p:grpSpPr>
          <a:xfrm>
            <a:off x="356718" y="1285819"/>
            <a:ext cx="772463" cy="514461"/>
            <a:chOff x="5302250" y="2903538"/>
            <a:chExt cx="1587500" cy="1057276"/>
          </a:xfrm>
          <a:solidFill>
            <a:srgbClr val="4B649F"/>
          </a:solidFill>
        </p:grpSpPr>
        <p:sp>
          <p:nvSpPr>
            <p:cNvPr id="55"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6"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7"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8"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9"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0"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1"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7173" name="文本框 62"/>
          <p:cNvSpPr txBox="1"/>
          <p:nvPr/>
        </p:nvSpPr>
        <p:spPr>
          <a:xfrm>
            <a:off x="1336358" y="2921635"/>
            <a:ext cx="6711950" cy="1015663"/>
          </a:xfrm>
          <a:prstGeom prst="rect">
            <a:avLst/>
          </a:prstGeom>
          <a:noFill/>
          <a:ln w="9525">
            <a:noFill/>
          </a:ln>
        </p:spPr>
        <p:txBody>
          <a:bodyPr anchor="t">
            <a:spAutoFit/>
          </a:bodyPr>
          <a:lstStyle/>
          <a:p>
            <a:pPr algn="ctr"/>
            <a:r>
              <a:rPr lang="zh-CN" altLang="en-US" sz="3000" b="1" dirty="0" smtClean="0">
                <a:ea typeface="黑体" panose="02010609060101010101" pitchFamily="49" charset="-122"/>
              </a:rPr>
              <a:t>《沈阳市行政事业单位专有停车场对外</a:t>
            </a:r>
          </a:p>
          <a:p>
            <a:pPr algn="ctr"/>
            <a:r>
              <a:rPr lang="zh-CN" altLang="en-US" sz="3000" b="1" dirty="0" smtClean="0">
                <a:ea typeface="黑体" panose="02010609060101010101" pitchFamily="49" charset="-122"/>
              </a:rPr>
              <a:t>开放鼓励办法</a:t>
            </a:r>
            <a:r>
              <a:rPr lang="zh-CN" altLang="en-US" sz="3000" b="1" dirty="0" smtClean="0">
                <a:latin typeface="Arial" panose="02080604020202020204" pitchFamily="34" charset="0"/>
                <a:ea typeface="黑体" panose="02010609060101010101" pitchFamily="49" charset="-122"/>
              </a:rPr>
              <a:t>》政策图解</a:t>
            </a:r>
            <a:endParaRPr lang="zh-CN" altLang="en-US" sz="3000" b="1" dirty="0">
              <a:latin typeface="Arial" panose="02080604020202020204" pitchFamily="34" charset="0"/>
              <a:ea typeface="黑体" panose="02010609060101010101" pitchFamily="49" charset="-122"/>
            </a:endParaRPr>
          </a:p>
        </p:txBody>
      </p:sp>
      <p:sp>
        <p:nvSpPr>
          <p:cNvPr id="1068" name="矩形 1067"/>
          <p:cNvSpPr/>
          <p:nvPr/>
        </p:nvSpPr>
        <p:spPr>
          <a:xfrm>
            <a:off x="1100138" y="2687638"/>
            <a:ext cx="7258050" cy="1585913"/>
          </a:xfrm>
          <a:prstGeom prst="rect">
            <a:avLst/>
          </a:prstGeom>
          <a:noFill/>
          <a:ln w="254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069" name="矩形 1068"/>
          <p:cNvSpPr/>
          <p:nvPr/>
        </p:nvSpPr>
        <p:spPr>
          <a:xfrm>
            <a:off x="8180388" y="4035425"/>
            <a:ext cx="357188" cy="35718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7" name="矩形 116"/>
          <p:cNvSpPr/>
          <p:nvPr/>
        </p:nvSpPr>
        <p:spPr>
          <a:xfrm>
            <a:off x="7900988" y="3878263"/>
            <a:ext cx="355600" cy="355600"/>
          </a:xfrm>
          <a:prstGeom prst="rect">
            <a:avLst/>
          </a:prstGeom>
          <a:solidFill>
            <a:srgbClr val="4B649F">
              <a:alpha val="6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8" name="矩形 117"/>
          <p:cNvSpPr/>
          <p:nvPr/>
        </p:nvSpPr>
        <p:spPr>
          <a:xfrm>
            <a:off x="981075" y="2532063"/>
            <a:ext cx="355600" cy="355600"/>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19" name="矩形 118"/>
          <p:cNvSpPr/>
          <p:nvPr/>
        </p:nvSpPr>
        <p:spPr>
          <a:xfrm>
            <a:off x="1095375" y="2646363"/>
            <a:ext cx="355600" cy="355600"/>
          </a:xfrm>
          <a:prstGeom prst="rect">
            <a:avLst/>
          </a:prstGeom>
          <a:solidFill>
            <a:srgbClr val="4B649F">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任意多边形 10"/>
          <p:cNvSpPr/>
          <p:nvPr/>
        </p:nvSpPr>
        <p:spPr>
          <a:xfrm rot="5400000">
            <a:off x="1864360" y="-874395"/>
            <a:ext cx="685800" cy="441134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rect l="0" t="0" r="0" b="0"/>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lstStyle/>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243013" y="1130300"/>
            <a:ext cx="1706880" cy="398780"/>
          </a:xfrm>
          <a:prstGeom prst="rect">
            <a:avLst/>
          </a:prstGeom>
          <a:noFill/>
          <a:ln w="9525">
            <a:noFill/>
          </a:ln>
        </p:spPr>
        <p:txBody>
          <a:bodyPr wrap="none" anchor="t">
            <a:spAutoFit/>
          </a:bodyPr>
          <a:lstStyle/>
          <a:p>
            <a:pPr algn="l"/>
            <a:r>
              <a:rPr lang="zh-CN" altLang="en-US" sz="2000" dirty="0">
                <a:solidFill>
                  <a:schemeClr val="bg1"/>
                </a:solidFill>
                <a:latin typeface="Arial" panose="02080604020202020204" pitchFamily="34" charset="0"/>
                <a:ea typeface="微软雅黑" panose="020B0503020204020204" charset="-122"/>
              </a:rPr>
              <a:t>一、出台背景</a:t>
            </a:r>
          </a:p>
        </p:txBody>
      </p:sp>
      <p:pic>
        <p:nvPicPr>
          <p:cNvPr id="12294" name="图片 12"/>
          <p:cNvPicPr>
            <a:picLocks noChangeAspect="1"/>
          </p:cNvPicPr>
          <p:nvPr/>
        </p:nvPicPr>
        <p:blipFill>
          <a:blip r:embed="rId2"/>
          <a:stretch>
            <a:fillRect/>
          </a:stretch>
        </p:blipFill>
        <p:spPr>
          <a:xfrm>
            <a:off x="4745038" y="5599113"/>
            <a:ext cx="4398962" cy="1243012"/>
          </a:xfrm>
          <a:prstGeom prst="rect">
            <a:avLst/>
          </a:prstGeom>
          <a:noFill/>
          <a:ln w="9525">
            <a:noFill/>
          </a:ln>
        </p:spPr>
      </p:pic>
      <p:sp>
        <p:nvSpPr>
          <p:cNvPr id="17" name="矩形 16"/>
          <p:cNvSpPr/>
          <p:nvPr/>
        </p:nvSpPr>
        <p:spPr>
          <a:xfrm>
            <a:off x="1243330" y="2018030"/>
            <a:ext cx="7456805" cy="3000375"/>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582025" y="1803400"/>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582025" y="4896803"/>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344930" y="2232660"/>
            <a:ext cx="7254240" cy="2169825"/>
          </a:xfrm>
          <a:prstGeom prst="rect">
            <a:avLst/>
          </a:prstGeom>
          <a:noFill/>
        </p:spPr>
        <p:txBody>
          <a:bodyPr wrap="square" rtlCol="0" anchor="t">
            <a:spAutoFit/>
          </a:bodyPr>
          <a:lstStyle/>
          <a:p>
            <a:pPr indent="457200" algn="just">
              <a:lnSpc>
                <a:spcPct val="150000"/>
              </a:lnSpc>
            </a:pPr>
            <a:r>
              <a:rPr lang="zh-CN" altLang="en-US" dirty="0">
                <a:latin typeface="黑体" panose="02010609060101010101" pitchFamily="49" charset="-122"/>
                <a:ea typeface="黑体" panose="02010609060101010101" pitchFamily="49" charset="-122"/>
                <a:cs typeface="黑体" panose="02010609060101010101" pitchFamily="49" charset="-122"/>
              </a:rPr>
              <a:t>按照市委市政府</a:t>
            </a:r>
            <a:r>
              <a:rPr lang="en-US" altLang="zh-CN" dirty="0">
                <a:latin typeface="黑体" panose="02010609060101010101" pitchFamily="49" charset="-122"/>
                <a:ea typeface="黑体" panose="02010609060101010101" pitchFamily="49" charset="-122"/>
                <a:cs typeface="黑体" panose="02010609060101010101" pitchFamily="49" charset="-122"/>
              </a:rPr>
              <a:t>2023</a:t>
            </a:r>
            <a:r>
              <a:rPr lang="zh-CN" altLang="en-US" dirty="0">
                <a:latin typeface="黑体" panose="02010609060101010101" pitchFamily="49" charset="-122"/>
                <a:ea typeface="黑体" panose="02010609060101010101" pitchFamily="49" charset="-122"/>
                <a:cs typeface="黑体" panose="02010609060101010101" pitchFamily="49" charset="-122"/>
              </a:rPr>
              <a:t>年停车综合治理年的工作部署，</a:t>
            </a:r>
            <a:r>
              <a:rPr lang="zh-CN" altLang="en-US" dirty="0" smtClean="0">
                <a:latin typeface="黑体" panose="02010609060101010101" pitchFamily="49" charset="-122"/>
                <a:ea typeface="黑体" panose="02010609060101010101" pitchFamily="49" charset="-122"/>
                <a:cs typeface="黑体" panose="02010609060101010101" pitchFamily="49" charset="-122"/>
              </a:rPr>
              <a:t>依据</a:t>
            </a:r>
            <a:r>
              <a:rPr lang="en-US" altLang="zh-CN"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沈阳市城市机动车停车条例</a:t>
            </a:r>
            <a:r>
              <a:rPr lang="en-US" altLang="zh-CN"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沈阳市市本级行政事业单位国有资产出租出借管理暂行办法</a:t>
            </a:r>
            <a:r>
              <a:rPr lang="en-US" altLang="zh-CN" dirty="0">
                <a:latin typeface="黑体" panose="02010609060101010101" pitchFamily="49" charset="-122"/>
                <a:ea typeface="黑体" panose="02010609060101010101" pitchFamily="49" charset="-122"/>
                <a:cs typeface="黑体" panose="02010609060101010101" pitchFamily="49" charset="-122"/>
              </a:rPr>
              <a:t>》</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依</a:t>
            </a:r>
            <a:r>
              <a:rPr lang="zh-CN" altLang="en-US" dirty="0" smtClean="0">
                <a:latin typeface="黑体" panose="02010609060101010101" pitchFamily="49" charset="-122"/>
                <a:ea typeface="黑体" panose="02010609060101010101" pitchFamily="49" charset="-122"/>
                <a:cs typeface="黑体" panose="02010609060101010101" pitchFamily="49" charset="-122"/>
              </a:rPr>
              <a:t>照“多方受益”</a:t>
            </a:r>
            <a:r>
              <a:rPr lang="zh-CN" altLang="en-US" dirty="0">
                <a:latin typeface="黑体" panose="02010609060101010101" pitchFamily="49" charset="-122"/>
                <a:ea typeface="黑体" panose="02010609060101010101" pitchFamily="49" charset="-122"/>
                <a:cs typeface="黑体" panose="02010609060101010101" pitchFamily="49" charset="-122"/>
              </a:rPr>
              <a:t>、“应开尽开”的原则</a:t>
            </a:r>
            <a:r>
              <a:rPr lang="zh-CN" altLang="en-US" dirty="0">
                <a:latin typeface="黑体" panose="02010609060101010101" pitchFamily="49" charset="-122"/>
                <a:ea typeface="黑体" panose="02010609060101010101" pitchFamily="49" charset="-122"/>
                <a:cs typeface="黑体" panose="02010609060101010101" pitchFamily="49" charset="-122"/>
              </a:rPr>
              <a:t>，推进市</a:t>
            </a:r>
            <a:r>
              <a:rPr lang="zh-CN" altLang="en-US" dirty="0">
                <a:latin typeface="黑体" panose="02010609060101010101" pitchFamily="49" charset="-122"/>
                <a:ea typeface="黑体" panose="02010609060101010101" pitchFamily="49" charset="-122"/>
                <a:cs typeface="黑体" panose="02010609060101010101" pitchFamily="49" charset="-122"/>
              </a:rPr>
              <a:t>、区行政事业单位专有</a:t>
            </a:r>
            <a:r>
              <a:rPr lang="zh-CN" altLang="en-US" dirty="0">
                <a:latin typeface="黑体" panose="02010609060101010101" pitchFamily="49" charset="-122"/>
                <a:ea typeface="黑体" panose="02010609060101010101" pitchFamily="49" charset="-122"/>
                <a:cs typeface="黑体" panose="02010609060101010101" pitchFamily="49" charset="-122"/>
              </a:rPr>
              <a:t>停车场实行</a:t>
            </a:r>
            <a:r>
              <a:rPr lang="zh-CN" altLang="en-US" dirty="0">
                <a:latin typeface="黑体" panose="02010609060101010101" pitchFamily="49" charset="-122"/>
                <a:ea typeface="黑体" panose="02010609060101010101" pitchFamily="49" charset="-122"/>
                <a:cs typeface="黑体" panose="02010609060101010101" pitchFamily="49" charset="-122"/>
              </a:rPr>
              <a:t>错时开放</a:t>
            </a:r>
            <a:r>
              <a:rPr lang="zh-CN" altLang="en-US" dirty="0">
                <a:latin typeface="黑体" panose="02010609060101010101" pitchFamily="49" charset="-122"/>
                <a:ea typeface="黑体" panose="02010609060101010101" pitchFamily="49" charset="-122"/>
                <a:cs typeface="黑体" panose="02010609060101010101" pitchFamily="49" charset="-122"/>
              </a:rPr>
              <a:t>共享，充分</a:t>
            </a:r>
            <a:r>
              <a:rPr lang="zh-CN" altLang="en-US" dirty="0">
                <a:latin typeface="黑体" panose="02010609060101010101" pitchFamily="49" charset="-122"/>
                <a:ea typeface="黑体" panose="02010609060101010101" pitchFamily="49" charset="-122"/>
                <a:cs typeface="黑体" panose="02010609060101010101" pitchFamily="49" charset="-122"/>
              </a:rPr>
              <a:t>利用停车资源，缓解停车</a:t>
            </a:r>
            <a:r>
              <a:rPr lang="zh-CN" altLang="en-US" dirty="0">
                <a:latin typeface="黑体" panose="02010609060101010101" pitchFamily="49" charset="-122"/>
                <a:ea typeface="黑体" panose="02010609060101010101" pitchFamily="49" charset="-122"/>
                <a:cs typeface="黑体" panose="02010609060101010101" pitchFamily="49" charset="-122"/>
              </a:rPr>
              <a:t>矛盾</a:t>
            </a:r>
            <a:r>
              <a:rPr dirty="0">
                <a:latin typeface="黑体" panose="02010609060101010101" pitchFamily="49" charset="-122"/>
                <a:ea typeface="黑体" panose="02010609060101010101" pitchFamily="49" charset="-122"/>
                <a:cs typeface="黑体" panose="02010609060101010101" pitchFamily="49" charset="-122"/>
              </a:rPr>
              <a:t>。</a:t>
            </a:r>
            <a:endParaRPr dirty="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rect l="0" t="0" r="0" b="0"/>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lstStyle/>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327468" y="1130935"/>
            <a:ext cx="1706880" cy="398780"/>
          </a:xfrm>
          <a:prstGeom prst="rect">
            <a:avLst/>
          </a:prstGeom>
          <a:noFill/>
          <a:ln w="9525">
            <a:noFill/>
          </a:ln>
        </p:spPr>
        <p:txBody>
          <a:bodyPr wrap="none" anchor="t">
            <a:spAutoFit/>
          </a:bodyPr>
          <a:lstStyle/>
          <a:p>
            <a:pPr algn="l"/>
            <a:r>
              <a:rPr lang="zh-CN" altLang="en-US" sz="2000" dirty="0">
                <a:solidFill>
                  <a:schemeClr val="bg1"/>
                </a:solidFill>
                <a:latin typeface="Arial" panose="02080604020202020204" pitchFamily="34" charset="0"/>
                <a:ea typeface="微软雅黑" panose="020B0503020204020204" charset="-122"/>
              </a:rPr>
              <a:t>二、主要内容</a:t>
            </a:r>
          </a:p>
        </p:txBody>
      </p:sp>
      <p:sp>
        <p:nvSpPr>
          <p:cNvPr id="17" name="矩形 16"/>
          <p:cNvSpPr/>
          <p:nvPr/>
        </p:nvSpPr>
        <p:spPr>
          <a:xfrm>
            <a:off x="1129030" y="2110740"/>
            <a:ext cx="7456805" cy="3190468"/>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8" name="矩形 17"/>
          <p:cNvSpPr/>
          <p:nvPr/>
        </p:nvSpPr>
        <p:spPr>
          <a:xfrm>
            <a:off x="8497570" y="1871662"/>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5228868"/>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115615" y="2232660"/>
            <a:ext cx="7470219" cy="2843855"/>
          </a:xfrm>
          <a:prstGeom prst="rect">
            <a:avLst/>
          </a:prstGeom>
          <a:noFill/>
        </p:spPr>
        <p:txBody>
          <a:bodyPr wrap="square" rtlCol="0" anchor="t">
            <a:spAutoFit/>
          </a:bodyPr>
          <a:lstStyle/>
          <a:p>
            <a:pPr>
              <a:lnSpc>
                <a:spcPct val="130000"/>
              </a:lnSpc>
              <a:spcBef>
                <a:spcPts val="600"/>
              </a:spcBef>
            </a:pPr>
            <a:r>
              <a:rPr lang="en-US" altLang="zh-CN" dirty="0">
                <a:latin typeface="黑体" panose="02010609060101010101" pitchFamily="49" charset="-122"/>
                <a:ea typeface="黑体" panose="02010609060101010101" pitchFamily="49" charset="-122"/>
                <a:cs typeface="黑体" panose="02010609060101010101" pitchFamily="49" charset="-122"/>
              </a:rPr>
              <a:t> </a:t>
            </a:r>
            <a:r>
              <a:rPr lang="en-US" altLang="zh-CN" dirty="0" smtClean="0">
                <a:latin typeface="黑体" panose="02010609060101010101" pitchFamily="49" charset="-122"/>
                <a:ea typeface="黑体" panose="02010609060101010101" pitchFamily="49" charset="-122"/>
                <a:cs typeface="黑体" panose="02010609060101010101" pitchFamily="49" charset="-122"/>
              </a:rPr>
              <a:t> </a:t>
            </a:r>
            <a:r>
              <a:rPr sz="1800" dirty="0" smtClean="0">
                <a:latin typeface="黑体" panose="02010609060101010101" pitchFamily="49" charset="-122"/>
                <a:ea typeface="黑体" panose="02010609060101010101" pitchFamily="49" charset="-122"/>
                <a:cs typeface="黑体" panose="02010609060101010101" pitchFamily="49" charset="-122"/>
              </a:rPr>
              <a:t>（</a:t>
            </a:r>
            <a:r>
              <a:rPr sz="1800" dirty="0">
                <a:latin typeface="黑体" panose="02010609060101010101" pitchFamily="49" charset="-122"/>
                <a:ea typeface="黑体" panose="02010609060101010101" pitchFamily="49" charset="-122"/>
                <a:cs typeface="黑体" panose="02010609060101010101" pitchFamily="49" charset="-122"/>
              </a:rPr>
              <a:t>一</a:t>
            </a:r>
            <a:r>
              <a:rPr sz="1800" dirty="0" smtClean="0">
                <a:latin typeface="黑体" panose="02010609060101010101" pitchFamily="49" charset="-122"/>
                <a:ea typeface="黑体" panose="02010609060101010101" pitchFamily="49" charset="-122"/>
                <a:cs typeface="黑体" panose="02010609060101010101" pitchFamily="49" charset="-122"/>
              </a:rPr>
              <a:t>）</a:t>
            </a:r>
            <a:r>
              <a:rPr lang="zh-CN" altLang="en-US" dirty="0" smtClean="0">
                <a:latin typeface="黑体" panose="02010609060101010101" pitchFamily="49" charset="-122"/>
                <a:ea typeface="黑体" panose="02010609060101010101" pitchFamily="49" charset="-122"/>
                <a:cs typeface="黑体" panose="02010609060101010101" pitchFamily="49" charset="-122"/>
              </a:rPr>
              <a:t>开放</a:t>
            </a:r>
            <a:r>
              <a:rPr lang="zh-CN" altLang="en-US" dirty="0">
                <a:latin typeface="黑体" panose="02010609060101010101" pitchFamily="49" charset="-122"/>
                <a:ea typeface="黑体" panose="02010609060101010101" pitchFamily="49" charset="-122"/>
                <a:cs typeface="黑体" panose="02010609060101010101" pitchFamily="49" charset="-122"/>
              </a:rPr>
              <a:t>范围</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a:latin typeface="黑体" panose="02010609060101010101" pitchFamily="49" charset="-122"/>
                <a:ea typeface="黑体" panose="02010609060101010101" pitchFamily="49" charset="-122"/>
                <a:cs typeface="黑体" panose="02010609060101010101" pitchFamily="49" charset="-122"/>
              </a:rPr>
              <a:t>本办法所称专有停车场是指作为本单位办公场所附属部分，供本单位车辆停放或履行职责、提供服务等使用，产权性质为国有的</a:t>
            </a:r>
            <a:r>
              <a:rPr lang="zh-CN" altLang="en-US" dirty="0" smtClean="0">
                <a:latin typeface="黑体" panose="02010609060101010101" pitchFamily="49" charset="-122"/>
                <a:ea typeface="黑体" panose="02010609060101010101" pitchFamily="49" charset="-122"/>
                <a:cs typeface="黑体" panose="02010609060101010101" pitchFamily="49" charset="-122"/>
              </a:rPr>
              <a:t>停车场。</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smtClean="0">
                <a:latin typeface="黑体" panose="02010609060101010101" pitchFamily="49" charset="-122"/>
                <a:ea typeface="黑体" panose="02010609060101010101" pitchFamily="49" charset="-122"/>
                <a:cs typeface="黑体" panose="02010609060101010101" pitchFamily="49" charset="-122"/>
              </a:rPr>
              <a:t>鼓励行政事业单位专有停车场在确保不影响正常办公、符合保密要求、优先满足单位自身车辆停放的基础上，将空余车位对外开放。</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smtClean="0">
                <a:latin typeface="黑体" panose="02010609060101010101" pitchFamily="49" charset="-122"/>
                <a:ea typeface="黑体" panose="02010609060101010101" pitchFamily="49" charset="-122"/>
                <a:cs typeface="黑体" panose="02010609060101010101" pitchFamily="49" charset="-122"/>
              </a:rPr>
              <a:t>有重点安保单位、敏感单位，以及其他特殊情况的，经上报同意后，可不参加错时开放共享</a:t>
            </a:r>
            <a:r>
              <a:rPr sz="1800" dirty="0" smtClean="0">
                <a:latin typeface="黑体" panose="02010609060101010101" pitchFamily="49" charset="-122"/>
                <a:ea typeface="黑体" panose="02010609060101010101" pitchFamily="49" charset="-122"/>
                <a:cs typeface="黑体" panose="02010609060101010101" pitchFamily="49" charset="-122"/>
              </a:rPr>
              <a:t>。</a:t>
            </a:r>
            <a:endParaRPr sz="1800" dirty="0">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框 13"/>
          <p:cNvSpPr txBox="1"/>
          <p:nvPr/>
        </p:nvSpPr>
        <p:spPr>
          <a:xfrm>
            <a:off x="1115616" y="2228662"/>
            <a:ext cx="7254240" cy="3203954"/>
          </a:xfrm>
          <a:prstGeom prst="rect">
            <a:avLst/>
          </a:prstGeom>
          <a:noFill/>
        </p:spPr>
        <p:txBody>
          <a:bodyPr wrap="square" rtlCol="0" anchor="t">
            <a:spAutoFit/>
          </a:bodyPr>
          <a:lstStyle/>
          <a:p>
            <a:pPr>
              <a:lnSpc>
                <a:spcPct val="130000"/>
              </a:lnSpc>
              <a:spcBef>
                <a:spcPts val="600"/>
              </a:spcBef>
            </a:pPr>
            <a:r>
              <a:rPr lang="en-US" altLang="zh-CN" dirty="0">
                <a:latin typeface="黑体" panose="02010609060101010101" pitchFamily="49" charset="-122"/>
                <a:ea typeface="黑体" panose="02010609060101010101" pitchFamily="49" charset="-122"/>
                <a:cs typeface="黑体" panose="02010609060101010101" pitchFamily="49" charset="-122"/>
              </a:rPr>
              <a:t>  </a:t>
            </a:r>
            <a:r>
              <a:rPr dirty="0">
                <a:latin typeface="黑体" panose="02010609060101010101" pitchFamily="49" charset="-122"/>
                <a:ea typeface="黑体" panose="02010609060101010101" pitchFamily="49" charset="-122"/>
                <a:cs typeface="黑体" panose="02010609060101010101" pitchFamily="49" charset="-122"/>
              </a:rPr>
              <a:t>（二</a:t>
            </a:r>
            <a:r>
              <a:rPr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运营</a:t>
            </a:r>
            <a:r>
              <a:rPr lang="zh-CN" altLang="en-US" dirty="0">
                <a:latin typeface="黑体" panose="02010609060101010101" pitchFamily="49" charset="-122"/>
                <a:ea typeface="黑体" panose="02010609060101010101" pitchFamily="49" charset="-122"/>
                <a:cs typeface="黑体" panose="02010609060101010101" pitchFamily="49" charset="-122"/>
              </a:rPr>
              <a:t>管理</a:t>
            </a:r>
            <a:endParaRPr lang="en-US" altLang="zh-CN" dirty="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a:latin typeface="黑体" panose="02010609060101010101" pitchFamily="49" charset="-122"/>
                <a:ea typeface="黑体" panose="02010609060101010101" pitchFamily="49" charset="-122"/>
                <a:cs typeface="黑体" panose="02010609060101010101" pitchFamily="49" charset="-122"/>
              </a:rPr>
              <a:t>采取夜间、节假日、休息日等本单位自身车辆停车需求小，不影响办公的时段开放泊位，具体</a:t>
            </a:r>
            <a:r>
              <a:rPr lang="zh-CN" altLang="en-US" dirty="0" smtClean="0">
                <a:latin typeface="黑体" panose="02010609060101010101" pitchFamily="49" charset="-122"/>
                <a:ea typeface="黑体" panose="02010609060101010101" pitchFamily="49" charset="-122"/>
                <a:cs typeface="黑体" panose="02010609060101010101" pitchFamily="49" charset="-122"/>
              </a:rPr>
              <a:t>开放时间单位</a:t>
            </a:r>
            <a:r>
              <a:rPr lang="zh-CN" altLang="en-US" dirty="0">
                <a:latin typeface="黑体" panose="02010609060101010101" pitchFamily="49" charset="-122"/>
                <a:ea typeface="黑体" panose="02010609060101010101" pitchFamily="49" charset="-122"/>
                <a:cs typeface="黑体" panose="02010609060101010101" pitchFamily="49" charset="-122"/>
              </a:rPr>
              <a:t>可根据自身实际确定。</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smtClean="0">
                <a:latin typeface="黑体" panose="02010609060101010101" pitchFamily="49" charset="-122"/>
                <a:ea typeface="黑体" panose="02010609060101010101" pitchFamily="49" charset="-122"/>
                <a:cs typeface="黑体" panose="02010609060101010101" pitchFamily="49" charset="-122"/>
              </a:rPr>
              <a:t>可</a:t>
            </a:r>
            <a:r>
              <a:rPr lang="zh-CN" altLang="en-US" dirty="0">
                <a:latin typeface="黑体" panose="02010609060101010101" pitchFamily="49" charset="-122"/>
                <a:ea typeface="黑体" panose="02010609060101010101" pitchFamily="49" charset="-122"/>
                <a:cs typeface="黑体" panose="02010609060101010101" pitchFamily="49" charset="-122"/>
              </a:rPr>
              <a:t>采用信用积分、黑名单、昼夜价格差等方式加强管理，保障社会车辆按时离场，不影响单位正常办公</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a:latin typeface="黑体" panose="02010609060101010101" pitchFamily="49" charset="-122"/>
                <a:ea typeface="黑体" panose="02010609060101010101" pitchFamily="49" charset="-122"/>
                <a:cs typeface="黑体" panose="02010609060101010101" pitchFamily="49" charset="-122"/>
              </a:rPr>
              <a:t>针对行政事业单位产权的停车场，由产权单位委托具有相关资质的评估机构进行停车场价格评估，报主管部门和机关事务管理部门审批，可通过委托国有公司经营或竞标形式引入其他运营机构</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endParaRPr lang="en-US" altLang="zh-CN" dirty="0">
              <a:latin typeface="黑体" panose="02010609060101010101" pitchFamily="49" charset="-122"/>
              <a:ea typeface="黑体" panose="02010609060101010101" pitchFamily="49" charset="-122"/>
              <a:cs typeface="黑体" panose="02010609060101010101" pitchFamily="49" charset="-122"/>
            </a:endParaRPr>
          </a:p>
        </p:txBody>
      </p:sp>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rect l="0" t="0" r="0" b="0"/>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lstStyle/>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327468" y="1130935"/>
            <a:ext cx="1706880" cy="398780"/>
          </a:xfrm>
          <a:prstGeom prst="rect">
            <a:avLst/>
          </a:prstGeom>
          <a:noFill/>
          <a:ln w="9525">
            <a:noFill/>
          </a:ln>
        </p:spPr>
        <p:txBody>
          <a:bodyPr wrap="none" anchor="t">
            <a:spAutoFit/>
          </a:bodyPr>
          <a:lstStyle/>
          <a:p>
            <a:pPr algn="l"/>
            <a:r>
              <a:rPr lang="zh-CN" altLang="en-US" sz="2000" dirty="0">
                <a:solidFill>
                  <a:schemeClr val="bg1"/>
                </a:solidFill>
                <a:latin typeface="Arial" panose="02080604020202020204" pitchFamily="34" charset="0"/>
                <a:ea typeface="微软雅黑" panose="020B0503020204020204" charset="-122"/>
              </a:rPr>
              <a:t>二、主要内容</a:t>
            </a:r>
          </a:p>
        </p:txBody>
      </p:sp>
      <p:sp>
        <p:nvSpPr>
          <p:cNvPr id="18" name="矩形 17"/>
          <p:cNvSpPr/>
          <p:nvPr/>
        </p:nvSpPr>
        <p:spPr>
          <a:xfrm>
            <a:off x="8497570" y="1761387"/>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5477618"/>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9" name="矩形 18"/>
          <p:cNvSpPr/>
          <p:nvPr/>
        </p:nvSpPr>
        <p:spPr>
          <a:xfrm>
            <a:off x="1129030" y="2110740"/>
            <a:ext cx="7456805" cy="3550508"/>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rect l="0" t="0" r="0" b="0"/>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lstStyle/>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327468" y="1130935"/>
            <a:ext cx="1706880" cy="398780"/>
          </a:xfrm>
          <a:prstGeom prst="rect">
            <a:avLst/>
          </a:prstGeom>
          <a:noFill/>
          <a:ln w="9525">
            <a:noFill/>
          </a:ln>
        </p:spPr>
        <p:txBody>
          <a:bodyPr wrap="none" anchor="t">
            <a:spAutoFit/>
          </a:bodyPr>
          <a:lstStyle/>
          <a:p>
            <a:pPr algn="l"/>
            <a:r>
              <a:rPr lang="zh-CN" altLang="en-US" sz="2000" dirty="0">
                <a:solidFill>
                  <a:schemeClr val="bg1"/>
                </a:solidFill>
                <a:latin typeface="Arial" panose="02080604020202020204" pitchFamily="34" charset="0"/>
                <a:ea typeface="微软雅黑" panose="020B0503020204020204" charset="-122"/>
              </a:rPr>
              <a:t>二、主要内容</a:t>
            </a:r>
          </a:p>
        </p:txBody>
      </p:sp>
      <p:sp>
        <p:nvSpPr>
          <p:cNvPr id="18" name="矩形 17"/>
          <p:cNvSpPr/>
          <p:nvPr/>
        </p:nvSpPr>
        <p:spPr>
          <a:xfrm>
            <a:off x="8497570" y="167322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5651011"/>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243330" y="2191385"/>
            <a:ext cx="7254240" cy="3203954"/>
          </a:xfrm>
          <a:prstGeom prst="rect">
            <a:avLst/>
          </a:prstGeom>
          <a:noFill/>
        </p:spPr>
        <p:txBody>
          <a:bodyPr wrap="square" rtlCol="0" anchor="t">
            <a:spAutoFit/>
          </a:bodyPr>
          <a:lstStyle/>
          <a:p>
            <a:pPr>
              <a:lnSpc>
                <a:spcPct val="130000"/>
              </a:lnSpc>
            </a:pPr>
            <a:r>
              <a:rPr lang="en-US" altLang="zh-CN" dirty="0">
                <a:latin typeface="黑体" panose="02010609060101010101" pitchFamily="49" charset="-122"/>
                <a:ea typeface="黑体" panose="02010609060101010101" pitchFamily="49" charset="-122"/>
                <a:cs typeface="黑体" panose="02010609060101010101" pitchFamily="49" charset="-122"/>
              </a:rPr>
              <a:t>  </a:t>
            </a:r>
            <a:r>
              <a:rPr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三</a:t>
            </a:r>
            <a:r>
              <a:rPr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经营管理</a:t>
            </a:r>
            <a:endParaRPr lang="en-US" altLang="zh-CN" dirty="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a:latin typeface="黑体" panose="02010609060101010101" pitchFamily="49" charset="-122"/>
                <a:ea typeface="黑体" panose="02010609060101010101" pitchFamily="49" charset="-122"/>
                <a:cs typeface="黑体" panose="02010609060101010101" pitchFamily="49" charset="-122"/>
              </a:rPr>
              <a:t>鼓励行政事业单位专有停车场对外开放经营，可以采取按小时、按次、按月、按季度、按年等多种方式进行收费</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endParaRPr lang="en-US" altLang="zh-CN" dirty="0" smtClean="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a:pPr>
            <a:r>
              <a:rPr lang="zh-CN" altLang="en-US" dirty="0">
                <a:latin typeface="黑体" panose="02010609060101010101" pitchFamily="49" charset="-122"/>
                <a:ea typeface="黑体" panose="02010609060101010101" pitchFamily="49" charset="-122"/>
                <a:cs typeface="黑体" panose="02010609060101010101" pitchFamily="49" charset="-122"/>
              </a:rPr>
              <a:t>产权单位与财政有缴拨关系的，实行“收支两条线”管理，收入上缴财政，财政以部门预算形式将收益返还给产权单位；其他事业单位停车场取得的收入应当纳入单位预算，统一核算，统一管理。</a:t>
            </a:r>
          </a:p>
          <a:p>
            <a:pPr marL="342900" indent="-342900">
              <a:lnSpc>
                <a:spcPct val="130000"/>
              </a:lnSpc>
              <a:spcBef>
                <a:spcPts val="600"/>
              </a:spcBef>
              <a:buFont typeface="+mj-lt"/>
              <a:buAutoNum type="arabicPeriod"/>
            </a:pPr>
            <a:r>
              <a:rPr lang="zh-CN" altLang="en-US" dirty="0" smtClean="0">
                <a:latin typeface="黑体" panose="02010609060101010101" pitchFamily="49" charset="-122"/>
                <a:ea typeface="黑体" panose="02010609060101010101" pitchFamily="49" charset="-122"/>
                <a:cs typeface="黑体" panose="02010609060101010101" pitchFamily="49" charset="-122"/>
              </a:rPr>
              <a:t>公安</a:t>
            </a:r>
            <a:r>
              <a:rPr lang="zh-CN" altLang="en-US" dirty="0">
                <a:latin typeface="黑体" panose="02010609060101010101" pitchFamily="49" charset="-122"/>
                <a:ea typeface="黑体" panose="02010609060101010101" pitchFamily="49" charset="-122"/>
                <a:cs typeface="黑体" panose="02010609060101010101" pitchFamily="49" charset="-122"/>
              </a:rPr>
              <a:t>交管部门负责按有关规定为机关事业单位办理专有停车场对外开放经营备案手续</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endParaRPr lang="en-US" altLang="zh-CN" dirty="0">
              <a:latin typeface="黑体" panose="02010609060101010101" pitchFamily="49" charset="-122"/>
              <a:ea typeface="黑体" panose="02010609060101010101" pitchFamily="49" charset="-122"/>
              <a:cs typeface="黑体" panose="02010609060101010101" pitchFamily="49" charset="-122"/>
            </a:endParaRPr>
          </a:p>
        </p:txBody>
      </p:sp>
      <p:sp>
        <p:nvSpPr>
          <p:cNvPr id="19" name="矩形 18"/>
          <p:cNvSpPr/>
          <p:nvPr/>
        </p:nvSpPr>
        <p:spPr>
          <a:xfrm>
            <a:off x="1129030" y="2110740"/>
            <a:ext cx="7456805" cy="3622516"/>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任意多边形 10"/>
          <p:cNvSpPr/>
          <p:nvPr/>
        </p:nvSpPr>
        <p:spPr>
          <a:xfrm rot="5400000">
            <a:off x="2061845" y="-1075055"/>
            <a:ext cx="685800" cy="4810125"/>
          </a:xfrm>
          <a:custGeom>
            <a:avLst/>
            <a:gdLst/>
            <a:ahLst/>
            <a:cxnLst>
              <a:cxn ang="0">
                <a:pos x="0" y="3676833"/>
              </a:cxn>
              <a:cxn ang="0">
                <a:pos x="0" y="196249"/>
              </a:cxn>
              <a:cxn ang="0">
                <a:pos x="6" y="196249"/>
              </a:cxn>
              <a:cxn ang="0">
                <a:pos x="422032" y="0"/>
              </a:cxn>
              <a:cxn ang="0">
                <a:pos x="844058" y="196249"/>
              </a:cxn>
              <a:cxn ang="0">
                <a:pos x="844055" y="196249"/>
              </a:cxn>
              <a:cxn ang="0">
                <a:pos x="844055" y="3676833"/>
              </a:cxn>
            </a:cxnLst>
            <a:rect l="0" t="0" r="0" b="0"/>
            <a:pathLst>
              <a:path w="990604" h="5956738">
                <a:moveTo>
                  <a:pt x="0" y="5956738"/>
                </a:moveTo>
                <a:lnTo>
                  <a:pt x="0" y="317938"/>
                </a:lnTo>
                <a:lnTo>
                  <a:pt x="6" y="317938"/>
                </a:lnTo>
                <a:lnTo>
                  <a:pt x="495305" y="0"/>
                </a:lnTo>
                <a:lnTo>
                  <a:pt x="990604" y="317938"/>
                </a:lnTo>
                <a:lnTo>
                  <a:pt x="990601" y="317938"/>
                </a:lnTo>
                <a:lnTo>
                  <a:pt x="990601" y="5956738"/>
                </a:lnTo>
                <a:lnTo>
                  <a:pt x="0" y="5956738"/>
                </a:lnTo>
                <a:close/>
              </a:path>
            </a:pathLst>
          </a:custGeom>
          <a:solidFill>
            <a:srgbClr val="4B649F"/>
          </a:solidFill>
          <a:ln w="12700">
            <a:noFill/>
          </a:ln>
        </p:spPr>
        <p:txBody>
          <a:bodyPr/>
          <a:lstStyle/>
          <a:p>
            <a:endParaRPr lang="zh-CN" altLang="en-US"/>
          </a:p>
        </p:txBody>
      </p:sp>
      <p:sp>
        <p:nvSpPr>
          <p:cNvPr id="2" name="椭圆 1"/>
          <p:cNvSpPr/>
          <p:nvPr/>
        </p:nvSpPr>
        <p:spPr>
          <a:xfrm>
            <a:off x="242888" y="839788"/>
            <a:ext cx="1000125" cy="1000125"/>
          </a:xfrm>
          <a:prstGeom prst="ellipse">
            <a:avLst/>
          </a:prstGeom>
          <a:solidFill>
            <a:schemeClr val="bg1"/>
          </a:solidFill>
          <a:ln w="38100">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grpSp>
        <p:nvGrpSpPr>
          <p:cNvPr id="3" name="组合 2"/>
          <p:cNvGrpSpPr/>
          <p:nvPr/>
        </p:nvGrpSpPr>
        <p:grpSpPr>
          <a:xfrm>
            <a:off x="356718" y="1071505"/>
            <a:ext cx="772463" cy="514462"/>
            <a:chOff x="5302250" y="2903538"/>
            <a:chExt cx="1587500" cy="1057276"/>
          </a:xfrm>
          <a:solidFill>
            <a:srgbClr val="4B649F"/>
          </a:solidFill>
        </p:grpSpPr>
        <p:sp>
          <p:nvSpPr>
            <p:cNvPr id="4" name="Freeform 84"/>
            <p:cNvSpPr/>
            <p:nvPr/>
          </p:nvSpPr>
          <p:spPr bwMode="auto">
            <a:xfrm>
              <a:off x="5362575" y="3040063"/>
              <a:ext cx="706438" cy="614363"/>
            </a:xfrm>
            <a:custGeom>
              <a:avLst/>
              <a:gdLst>
                <a:gd name="T0" fmla="*/ 181 w 187"/>
                <a:gd name="T1" fmla="*/ 49 h 162"/>
                <a:gd name="T2" fmla="*/ 187 w 187"/>
                <a:gd name="T3" fmla="*/ 66 h 162"/>
                <a:gd name="T4" fmla="*/ 187 w 187"/>
                <a:gd name="T5" fmla="*/ 162 h 162"/>
                <a:gd name="T6" fmla="*/ 176 w 187"/>
                <a:gd name="T7" fmla="*/ 153 h 162"/>
                <a:gd name="T8" fmla="*/ 92 w 187"/>
                <a:gd name="T9" fmla="*/ 115 h 162"/>
                <a:gd name="T10" fmla="*/ 73 w 187"/>
                <a:gd name="T11" fmla="*/ 114 h 162"/>
                <a:gd name="T12" fmla="*/ 8 w 187"/>
                <a:gd name="T13" fmla="*/ 131 h 162"/>
                <a:gd name="T14" fmla="*/ 1 w 187"/>
                <a:gd name="T15" fmla="*/ 131 h 162"/>
                <a:gd name="T16" fmla="*/ 2 w 187"/>
                <a:gd name="T17" fmla="*/ 126 h 162"/>
                <a:gd name="T18" fmla="*/ 26 w 187"/>
                <a:gd name="T19" fmla="*/ 70 h 162"/>
                <a:gd name="T20" fmla="*/ 48 w 187"/>
                <a:gd name="T21" fmla="*/ 20 h 162"/>
                <a:gd name="T22" fmla="*/ 53 w 187"/>
                <a:gd name="T23" fmla="*/ 13 h 162"/>
                <a:gd name="T24" fmla="*/ 62 w 187"/>
                <a:gd name="T25" fmla="*/ 9 h 162"/>
                <a:gd name="T26" fmla="*/ 130 w 187"/>
                <a:gd name="T27" fmla="*/ 11 h 162"/>
                <a:gd name="T28" fmla="*/ 181 w 187"/>
                <a:gd name="T29" fmla="*/ 49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7" h="162">
                  <a:moveTo>
                    <a:pt x="181" y="49"/>
                  </a:moveTo>
                  <a:cubicBezTo>
                    <a:pt x="184" y="54"/>
                    <a:pt x="187" y="60"/>
                    <a:pt x="187" y="66"/>
                  </a:cubicBezTo>
                  <a:cubicBezTo>
                    <a:pt x="187" y="162"/>
                    <a:pt x="187" y="162"/>
                    <a:pt x="187" y="162"/>
                  </a:cubicBezTo>
                  <a:cubicBezTo>
                    <a:pt x="187" y="162"/>
                    <a:pt x="178" y="154"/>
                    <a:pt x="176" y="153"/>
                  </a:cubicBezTo>
                  <a:cubicBezTo>
                    <a:pt x="168" y="148"/>
                    <a:pt x="133" y="120"/>
                    <a:pt x="92" y="115"/>
                  </a:cubicBezTo>
                  <a:cubicBezTo>
                    <a:pt x="86" y="114"/>
                    <a:pt x="79" y="114"/>
                    <a:pt x="73" y="114"/>
                  </a:cubicBezTo>
                  <a:cubicBezTo>
                    <a:pt x="32" y="114"/>
                    <a:pt x="8" y="131"/>
                    <a:pt x="8" y="131"/>
                  </a:cubicBezTo>
                  <a:cubicBezTo>
                    <a:pt x="5" y="133"/>
                    <a:pt x="2" y="133"/>
                    <a:pt x="1" y="131"/>
                  </a:cubicBezTo>
                  <a:cubicBezTo>
                    <a:pt x="0" y="130"/>
                    <a:pt x="1" y="128"/>
                    <a:pt x="2" y="126"/>
                  </a:cubicBezTo>
                  <a:cubicBezTo>
                    <a:pt x="26" y="70"/>
                    <a:pt x="26" y="70"/>
                    <a:pt x="26" y="70"/>
                  </a:cubicBezTo>
                  <a:cubicBezTo>
                    <a:pt x="48" y="20"/>
                    <a:pt x="48" y="20"/>
                    <a:pt x="48" y="20"/>
                  </a:cubicBezTo>
                  <a:cubicBezTo>
                    <a:pt x="49" y="18"/>
                    <a:pt x="51" y="15"/>
                    <a:pt x="53" y="13"/>
                  </a:cubicBezTo>
                  <a:cubicBezTo>
                    <a:pt x="55" y="11"/>
                    <a:pt x="59" y="10"/>
                    <a:pt x="62" y="9"/>
                  </a:cubicBezTo>
                  <a:cubicBezTo>
                    <a:pt x="65" y="9"/>
                    <a:pt x="98" y="0"/>
                    <a:pt x="130" y="11"/>
                  </a:cubicBezTo>
                  <a:cubicBezTo>
                    <a:pt x="163" y="22"/>
                    <a:pt x="179" y="45"/>
                    <a:pt x="181" y="4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5" name="Freeform 85"/>
            <p:cNvSpPr/>
            <p:nvPr/>
          </p:nvSpPr>
          <p:spPr bwMode="auto">
            <a:xfrm>
              <a:off x="6115050" y="2903538"/>
              <a:ext cx="400050" cy="747713"/>
            </a:xfrm>
            <a:custGeom>
              <a:avLst/>
              <a:gdLst>
                <a:gd name="T0" fmla="*/ 44 w 106"/>
                <a:gd name="T1" fmla="*/ 119 h 197"/>
                <a:gd name="T2" fmla="*/ 3 w 106"/>
                <a:gd name="T3" fmla="*/ 187 h 197"/>
                <a:gd name="T4" fmla="*/ 0 w 106"/>
                <a:gd name="T5" fmla="*/ 197 h 197"/>
                <a:gd name="T6" fmla="*/ 0 w 106"/>
                <a:gd name="T7" fmla="*/ 83 h 197"/>
                <a:gd name="T8" fmla="*/ 1 w 106"/>
                <a:gd name="T9" fmla="*/ 64 h 197"/>
                <a:gd name="T10" fmla="*/ 16 w 106"/>
                <a:gd name="T11" fmla="*/ 29 h 197"/>
                <a:gd name="T12" fmla="*/ 49 w 106"/>
                <a:gd name="T13" fmla="*/ 1 h 197"/>
                <a:gd name="T14" fmla="*/ 54 w 106"/>
                <a:gd name="T15" fmla="*/ 0 h 197"/>
                <a:gd name="T16" fmla="*/ 64 w 106"/>
                <a:gd name="T17" fmla="*/ 6 h 197"/>
                <a:gd name="T18" fmla="*/ 85 w 106"/>
                <a:gd name="T19" fmla="*/ 42 h 197"/>
                <a:gd name="T20" fmla="*/ 86 w 106"/>
                <a:gd name="T21" fmla="*/ 42 h 197"/>
                <a:gd name="T22" fmla="*/ 104 w 106"/>
                <a:gd name="T23" fmla="*/ 74 h 197"/>
                <a:gd name="T24" fmla="*/ 105 w 106"/>
                <a:gd name="T25" fmla="*/ 82 h 197"/>
                <a:gd name="T26" fmla="*/ 99 w 106"/>
                <a:gd name="T27" fmla="*/ 87 h 197"/>
                <a:gd name="T28" fmla="*/ 44 w 106"/>
                <a:gd name="T29" fmla="*/ 119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6" h="197">
                  <a:moveTo>
                    <a:pt x="44" y="119"/>
                  </a:moveTo>
                  <a:cubicBezTo>
                    <a:pt x="25" y="137"/>
                    <a:pt x="12" y="156"/>
                    <a:pt x="3" y="187"/>
                  </a:cubicBezTo>
                  <a:cubicBezTo>
                    <a:pt x="0" y="197"/>
                    <a:pt x="0" y="197"/>
                    <a:pt x="0" y="197"/>
                  </a:cubicBezTo>
                  <a:cubicBezTo>
                    <a:pt x="0" y="83"/>
                    <a:pt x="0" y="83"/>
                    <a:pt x="0" y="83"/>
                  </a:cubicBezTo>
                  <a:cubicBezTo>
                    <a:pt x="0" y="77"/>
                    <a:pt x="0" y="69"/>
                    <a:pt x="1" y="64"/>
                  </a:cubicBezTo>
                  <a:cubicBezTo>
                    <a:pt x="1" y="63"/>
                    <a:pt x="3" y="47"/>
                    <a:pt x="16" y="29"/>
                  </a:cubicBezTo>
                  <a:cubicBezTo>
                    <a:pt x="30" y="11"/>
                    <a:pt x="48" y="1"/>
                    <a:pt x="49" y="1"/>
                  </a:cubicBezTo>
                  <a:cubicBezTo>
                    <a:pt x="51" y="0"/>
                    <a:pt x="52" y="0"/>
                    <a:pt x="54" y="0"/>
                  </a:cubicBezTo>
                  <a:cubicBezTo>
                    <a:pt x="58" y="0"/>
                    <a:pt x="62" y="2"/>
                    <a:pt x="64" y="6"/>
                  </a:cubicBezTo>
                  <a:cubicBezTo>
                    <a:pt x="85" y="42"/>
                    <a:pt x="85" y="42"/>
                    <a:pt x="85" y="42"/>
                  </a:cubicBezTo>
                  <a:cubicBezTo>
                    <a:pt x="86" y="42"/>
                    <a:pt x="86" y="42"/>
                    <a:pt x="86" y="42"/>
                  </a:cubicBezTo>
                  <a:cubicBezTo>
                    <a:pt x="104" y="74"/>
                    <a:pt x="104" y="74"/>
                    <a:pt x="104" y="74"/>
                  </a:cubicBezTo>
                  <a:cubicBezTo>
                    <a:pt x="106" y="76"/>
                    <a:pt x="106" y="79"/>
                    <a:pt x="105" y="82"/>
                  </a:cubicBezTo>
                  <a:cubicBezTo>
                    <a:pt x="104" y="84"/>
                    <a:pt x="102" y="86"/>
                    <a:pt x="99" y="87"/>
                  </a:cubicBezTo>
                  <a:cubicBezTo>
                    <a:pt x="99" y="87"/>
                    <a:pt x="66" y="99"/>
                    <a:pt x="44" y="119"/>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6" name="Freeform 86"/>
            <p:cNvSpPr/>
            <p:nvPr/>
          </p:nvSpPr>
          <p:spPr bwMode="auto">
            <a:xfrm>
              <a:off x="6194425" y="3529013"/>
              <a:ext cx="642938" cy="160338"/>
            </a:xfrm>
            <a:custGeom>
              <a:avLst/>
              <a:gdLst>
                <a:gd name="T0" fmla="*/ 155 w 170"/>
                <a:gd name="T1" fmla="*/ 11 h 42"/>
                <a:gd name="T2" fmla="*/ 154 w 170"/>
                <a:gd name="T3" fmla="*/ 10 h 42"/>
                <a:gd name="T4" fmla="*/ 153 w 170"/>
                <a:gd name="T5" fmla="*/ 10 h 42"/>
                <a:gd name="T6" fmla="*/ 108 w 170"/>
                <a:gd name="T7" fmla="*/ 0 h 42"/>
                <a:gd name="T8" fmla="*/ 85 w 170"/>
                <a:gd name="T9" fmla="*/ 3 h 42"/>
                <a:gd name="T10" fmla="*/ 11 w 170"/>
                <a:gd name="T11" fmla="*/ 35 h 42"/>
                <a:gd name="T12" fmla="*/ 11 w 170"/>
                <a:gd name="T13" fmla="*/ 36 h 42"/>
                <a:gd name="T14" fmla="*/ 7 w 170"/>
                <a:gd name="T15" fmla="*/ 38 h 42"/>
                <a:gd name="T16" fmla="*/ 3 w 170"/>
                <a:gd name="T17" fmla="*/ 40 h 42"/>
                <a:gd name="T18" fmla="*/ 1 w 170"/>
                <a:gd name="T19" fmla="*/ 42 h 42"/>
                <a:gd name="T20" fmla="*/ 0 w 170"/>
                <a:gd name="T21" fmla="*/ 42 h 42"/>
                <a:gd name="T22" fmla="*/ 161 w 170"/>
                <a:gd name="T23" fmla="*/ 42 h 42"/>
                <a:gd name="T24" fmla="*/ 169 w 170"/>
                <a:gd name="T25" fmla="*/ 38 h 42"/>
                <a:gd name="T26" fmla="*/ 167 w 170"/>
                <a:gd name="T27" fmla="*/ 28 h 42"/>
                <a:gd name="T28" fmla="*/ 155 w 170"/>
                <a:gd name="T29" fmla="*/ 11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70" h="42">
                  <a:moveTo>
                    <a:pt x="155" y="11"/>
                  </a:moveTo>
                  <a:cubicBezTo>
                    <a:pt x="155" y="11"/>
                    <a:pt x="154" y="10"/>
                    <a:pt x="154" y="10"/>
                  </a:cubicBezTo>
                  <a:cubicBezTo>
                    <a:pt x="153" y="10"/>
                    <a:pt x="153" y="10"/>
                    <a:pt x="153" y="10"/>
                  </a:cubicBezTo>
                  <a:cubicBezTo>
                    <a:pt x="152" y="9"/>
                    <a:pt x="132" y="0"/>
                    <a:pt x="108" y="0"/>
                  </a:cubicBezTo>
                  <a:cubicBezTo>
                    <a:pt x="100" y="0"/>
                    <a:pt x="92" y="1"/>
                    <a:pt x="85" y="3"/>
                  </a:cubicBezTo>
                  <a:cubicBezTo>
                    <a:pt x="46" y="15"/>
                    <a:pt x="15" y="33"/>
                    <a:pt x="11" y="35"/>
                  </a:cubicBezTo>
                  <a:cubicBezTo>
                    <a:pt x="11" y="36"/>
                    <a:pt x="11" y="36"/>
                    <a:pt x="11" y="36"/>
                  </a:cubicBezTo>
                  <a:cubicBezTo>
                    <a:pt x="10" y="36"/>
                    <a:pt x="9" y="37"/>
                    <a:pt x="7" y="38"/>
                  </a:cubicBezTo>
                  <a:cubicBezTo>
                    <a:pt x="6" y="39"/>
                    <a:pt x="4" y="40"/>
                    <a:pt x="3" y="40"/>
                  </a:cubicBezTo>
                  <a:cubicBezTo>
                    <a:pt x="2" y="41"/>
                    <a:pt x="2" y="41"/>
                    <a:pt x="1" y="42"/>
                  </a:cubicBezTo>
                  <a:cubicBezTo>
                    <a:pt x="0" y="42"/>
                    <a:pt x="0" y="42"/>
                    <a:pt x="0" y="42"/>
                  </a:cubicBezTo>
                  <a:cubicBezTo>
                    <a:pt x="161" y="42"/>
                    <a:pt x="161" y="42"/>
                    <a:pt x="161" y="42"/>
                  </a:cubicBezTo>
                  <a:cubicBezTo>
                    <a:pt x="165" y="42"/>
                    <a:pt x="167" y="41"/>
                    <a:pt x="169" y="38"/>
                  </a:cubicBezTo>
                  <a:cubicBezTo>
                    <a:pt x="170" y="35"/>
                    <a:pt x="169" y="32"/>
                    <a:pt x="167" y="28"/>
                  </a:cubicBezTo>
                  <a:cubicBezTo>
                    <a:pt x="167" y="28"/>
                    <a:pt x="162" y="20"/>
                    <a:pt x="155" y="11"/>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7" name="Freeform 87"/>
            <p:cNvSpPr/>
            <p:nvPr/>
          </p:nvSpPr>
          <p:spPr bwMode="auto">
            <a:xfrm>
              <a:off x="5335588" y="3771901"/>
              <a:ext cx="1520825" cy="155575"/>
            </a:xfrm>
            <a:custGeom>
              <a:avLst/>
              <a:gdLst>
                <a:gd name="T0" fmla="*/ 402 w 402"/>
                <a:gd name="T1" fmla="*/ 24 h 41"/>
                <a:gd name="T2" fmla="*/ 385 w 402"/>
                <a:gd name="T3" fmla="*/ 41 h 41"/>
                <a:gd name="T4" fmla="*/ 382 w 402"/>
                <a:gd name="T5" fmla="*/ 41 h 41"/>
                <a:gd name="T6" fmla="*/ 232 w 402"/>
                <a:gd name="T7" fmla="*/ 28 h 41"/>
                <a:gd name="T8" fmla="*/ 217 w 402"/>
                <a:gd name="T9" fmla="*/ 34 h 41"/>
                <a:gd name="T10" fmla="*/ 216 w 402"/>
                <a:gd name="T11" fmla="*/ 35 h 41"/>
                <a:gd name="T12" fmla="*/ 201 w 402"/>
                <a:gd name="T13" fmla="*/ 40 h 41"/>
                <a:gd name="T14" fmla="*/ 201 w 402"/>
                <a:gd name="T15" fmla="*/ 40 h 41"/>
                <a:gd name="T16" fmla="*/ 186 w 402"/>
                <a:gd name="T17" fmla="*/ 35 h 41"/>
                <a:gd name="T18" fmla="*/ 185 w 402"/>
                <a:gd name="T19" fmla="*/ 34 h 41"/>
                <a:gd name="T20" fmla="*/ 170 w 402"/>
                <a:gd name="T21" fmla="*/ 28 h 41"/>
                <a:gd name="T22" fmla="*/ 20 w 402"/>
                <a:gd name="T23" fmla="*/ 41 h 41"/>
                <a:gd name="T24" fmla="*/ 17 w 402"/>
                <a:gd name="T25" fmla="*/ 41 h 41"/>
                <a:gd name="T26" fmla="*/ 0 w 402"/>
                <a:gd name="T27" fmla="*/ 24 h 41"/>
                <a:gd name="T28" fmla="*/ 16 w 402"/>
                <a:gd name="T29" fmla="*/ 7 h 41"/>
                <a:gd name="T30" fmla="*/ 17 w 402"/>
                <a:gd name="T31" fmla="*/ 7 h 41"/>
                <a:gd name="T32" fmla="*/ 164 w 402"/>
                <a:gd name="T33" fmla="*/ 0 h 41"/>
                <a:gd name="T34" fmla="*/ 177 w 402"/>
                <a:gd name="T35" fmla="*/ 6 h 41"/>
                <a:gd name="T36" fmla="*/ 182 w 402"/>
                <a:gd name="T37" fmla="*/ 6 h 41"/>
                <a:gd name="T38" fmla="*/ 194 w 402"/>
                <a:gd name="T39" fmla="*/ 0 h 41"/>
                <a:gd name="T40" fmla="*/ 208 w 402"/>
                <a:gd name="T41" fmla="*/ 0 h 41"/>
                <a:gd name="T42" fmla="*/ 220 w 402"/>
                <a:gd name="T43" fmla="*/ 6 h 41"/>
                <a:gd name="T44" fmla="*/ 225 w 402"/>
                <a:gd name="T45" fmla="*/ 6 h 41"/>
                <a:gd name="T46" fmla="*/ 238 w 402"/>
                <a:gd name="T47" fmla="*/ 0 h 41"/>
                <a:gd name="T48" fmla="*/ 385 w 402"/>
                <a:gd name="T49" fmla="*/ 7 h 41"/>
                <a:gd name="T50" fmla="*/ 386 w 402"/>
                <a:gd name="T51" fmla="*/ 7 h 41"/>
                <a:gd name="T52" fmla="*/ 402 w 402"/>
                <a:gd name="T53" fmla="*/ 2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02" h="41">
                  <a:moveTo>
                    <a:pt x="402" y="24"/>
                  </a:moveTo>
                  <a:cubicBezTo>
                    <a:pt x="402" y="33"/>
                    <a:pt x="394" y="41"/>
                    <a:pt x="385" y="41"/>
                  </a:cubicBezTo>
                  <a:cubicBezTo>
                    <a:pt x="384" y="41"/>
                    <a:pt x="383" y="41"/>
                    <a:pt x="382" y="41"/>
                  </a:cubicBezTo>
                  <a:cubicBezTo>
                    <a:pt x="232" y="28"/>
                    <a:pt x="232" y="28"/>
                    <a:pt x="232" y="28"/>
                  </a:cubicBezTo>
                  <a:cubicBezTo>
                    <a:pt x="227" y="28"/>
                    <a:pt x="220" y="31"/>
                    <a:pt x="217" y="34"/>
                  </a:cubicBezTo>
                  <a:cubicBezTo>
                    <a:pt x="217" y="34"/>
                    <a:pt x="217" y="34"/>
                    <a:pt x="216" y="35"/>
                  </a:cubicBezTo>
                  <a:cubicBezTo>
                    <a:pt x="214" y="38"/>
                    <a:pt x="208" y="40"/>
                    <a:pt x="201" y="40"/>
                  </a:cubicBezTo>
                  <a:cubicBezTo>
                    <a:pt x="201" y="40"/>
                    <a:pt x="201" y="40"/>
                    <a:pt x="201" y="40"/>
                  </a:cubicBezTo>
                  <a:cubicBezTo>
                    <a:pt x="194" y="40"/>
                    <a:pt x="188" y="38"/>
                    <a:pt x="186" y="35"/>
                  </a:cubicBezTo>
                  <a:cubicBezTo>
                    <a:pt x="185" y="34"/>
                    <a:pt x="185" y="34"/>
                    <a:pt x="185" y="34"/>
                  </a:cubicBezTo>
                  <a:cubicBezTo>
                    <a:pt x="182" y="31"/>
                    <a:pt x="175" y="28"/>
                    <a:pt x="170" y="28"/>
                  </a:cubicBezTo>
                  <a:cubicBezTo>
                    <a:pt x="20" y="41"/>
                    <a:pt x="20" y="41"/>
                    <a:pt x="20" y="41"/>
                  </a:cubicBezTo>
                  <a:cubicBezTo>
                    <a:pt x="19" y="41"/>
                    <a:pt x="18" y="41"/>
                    <a:pt x="17" y="41"/>
                  </a:cubicBezTo>
                  <a:cubicBezTo>
                    <a:pt x="8" y="41"/>
                    <a:pt x="0" y="33"/>
                    <a:pt x="0" y="24"/>
                  </a:cubicBezTo>
                  <a:cubicBezTo>
                    <a:pt x="0" y="15"/>
                    <a:pt x="7" y="8"/>
                    <a:pt x="16" y="7"/>
                  </a:cubicBezTo>
                  <a:cubicBezTo>
                    <a:pt x="16" y="7"/>
                    <a:pt x="16" y="7"/>
                    <a:pt x="17" y="7"/>
                  </a:cubicBezTo>
                  <a:cubicBezTo>
                    <a:pt x="164" y="0"/>
                    <a:pt x="164" y="0"/>
                    <a:pt x="164" y="0"/>
                  </a:cubicBezTo>
                  <a:cubicBezTo>
                    <a:pt x="169" y="0"/>
                    <a:pt x="175" y="2"/>
                    <a:pt x="177" y="6"/>
                  </a:cubicBezTo>
                  <a:cubicBezTo>
                    <a:pt x="178" y="10"/>
                    <a:pt x="181" y="10"/>
                    <a:pt x="182" y="6"/>
                  </a:cubicBezTo>
                  <a:cubicBezTo>
                    <a:pt x="183" y="2"/>
                    <a:pt x="189" y="0"/>
                    <a:pt x="194" y="0"/>
                  </a:cubicBezTo>
                  <a:cubicBezTo>
                    <a:pt x="208" y="0"/>
                    <a:pt x="208" y="0"/>
                    <a:pt x="208" y="0"/>
                  </a:cubicBezTo>
                  <a:cubicBezTo>
                    <a:pt x="213" y="0"/>
                    <a:pt x="219" y="2"/>
                    <a:pt x="220" y="6"/>
                  </a:cubicBezTo>
                  <a:cubicBezTo>
                    <a:pt x="221" y="10"/>
                    <a:pt x="224" y="10"/>
                    <a:pt x="225" y="6"/>
                  </a:cubicBezTo>
                  <a:cubicBezTo>
                    <a:pt x="227" y="2"/>
                    <a:pt x="233" y="0"/>
                    <a:pt x="238" y="0"/>
                  </a:cubicBezTo>
                  <a:cubicBezTo>
                    <a:pt x="385" y="7"/>
                    <a:pt x="385" y="7"/>
                    <a:pt x="385" y="7"/>
                  </a:cubicBezTo>
                  <a:cubicBezTo>
                    <a:pt x="386" y="7"/>
                    <a:pt x="386" y="7"/>
                    <a:pt x="386" y="7"/>
                  </a:cubicBezTo>
                  <a:cubicBezTo>
                    <a:pt x="395" y="8"/>
                    <a:pt x="402" y="15"/>
                    <a:pt x="402" y="2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8" name="Freeform 88"/>
            <p:cNvSpPr>
              <a:spLocks noEditPoints="1"/>
            </p:cNvSpPr>
            <p:nvPr/>
          </p:nvSpPr>
          <p:spPr bwMode="auto">
            <a:xfrm>
              <a:off x="5302250" y="3733801"/>
              <a:ext cx="1587500" cy="227013"/>
            </a:xfrm>
            <a:custGeom>
              <a:avLst/>
              <a:gdLst>
                <a:gd name="T0" fmla="*/ 394 w 420"/>
                <a:gd name="T1" fmla="*/ 60 h 60"/>
                <a:gd name="T2" fmla="*/ 394 w 420"/>
                <a:gd name="T3" fmla="*/ 60 h 60"/>
                <a:gd name="T4" fmla="*/ 391 w 420"/>
                <a:gd name="T5" fmla="*/ 60 h 60"/>
                <a:gd name="T6" fmla="*/ 390 w 420"/>
                <a:gd name="T7" fmla="*/ 60 h 60"/>
                <a:gd name="T8" fmla="*/ 240 w 420"/>
                <a:gd name="T9" fmla="*/ 47 h 60"/>
                <a:gd name="T10" fmla="*/ 240 w 420"/>
                <a:gd name="T11" fmla="*/ 47 h 60"/>
                <a:gd name="T12" fmla="*/ 235 w 420"/>
                <a:gd name="T13" fmla="*/ 49 h 60"/>
                <a:gd name="T14" fmla="*/ 235 w 420"/>
                <a:gd name="T15" fmla="*/ 52 h 60"/>
                <a:gd name="T16" fmla="*/ 230 w 420"/>
                <a:gd name="T17" fmla="*/ 53 h 60"/>
                <a:gd name="T18" fmla="*/ 210 w 420"/>
                <a:gd name="T19" fmla="*/ 59 h 60"/>
                <a:gd name="T20" fmla="*/ 210 w 420"/>
                <a:gd name="T21" fmla="*/ 59 h 60"/>
                <a:gd name="T22" fmla="*/ 190 w 420"/>
                <a:gd name="T23" fmla="*/ 53 h 60"/>
                <a:gd name="T24" fmla="*/ 186 w 420"/>
                <a:gd name="T25" fmla="*/ 52 h 60"/>
                <a:gd name="T26" fmla="*/ 185 w 420"/>
                <a:gd name="T27" fmla="*/ 49 h 60"/>
                <a:gd name="T28" fmla="*/ 180 w 420"/>
                <a:gd name="T29" fmla="*/ 47 h 60"/>
                <a:gd name="T30" fmla="*/ 29 w 420"/>
                <a:gd name="T31" fmla="*/ 60 h 60"/>
                <a:gd name="T32" fmla="*/ 26 w 420"/>
                <a:gd name="T33" fmla="*/ 60 h 60"/>
                <a:gd name="T34" fmla="*/ 0 w 420"/>
                <a:gd name="T35" fmla="*/ 34 h 60"/>
                <a:gd name="T36" fmla="*/ 25 w 420"/>
                <a:gd name="T37" fmla="*/ 8 h 60"/>
                <a:gd name="T38" fmla="*/ 25 w 420"/>
                <a:gd name="T39" fmla="*/ 8 h 60"/>
                <a:gd name="T40" fmla="*/ 173 w 420"/>
                <a:gd name="T41" fmla="*/ 1 h 60"/>
                <a:gd name="T42" fmla="*/ 188 w 420"/>
                <a:gd name="T43" fmla="*/ 5 h 60"/>
                <a:gd name="T44" fmla="*/ 203 w 420"/>
                <a:gd name="T45" fmla="*/ 0 h 60"/>
                <a:gd name="T46" fmla="*/ 217 w 420"/>
                <a:gd name="T47" fmla="*/ 0 h 60"/>
                <a:gd name="T48" fmla="*/ 232 w 420"/>
                <a:gd name="T49" fmla="*/ 5 h 60"/>
                <a:gd name="T50" fmla="*/ 247 w 420"/>
                <a:gd name="T51" fmla="*/ 1 h 60"/>
                <a:gd name="T52" fmla="*/ 395 w 420"/>
                <a:gd name="T53" fmla="*/ 8 h 60"/>
                <a:gd name="T54" fmla="*/ 420 w 420"/>
                <a:gd name="T55" fmla="*/ 34 h 60"/>
                <a:gd name="T56" fmla="*/ 394 w 420"/>
                <a:gd name="T57" fmla="*/ 60 h 60"/>
                <a:gd name="T58" fmla="*/ 26 w 420"/>
                <a:gd name="T59" fmla="*/ 26 h 60"/>
                <a:gd name="T60" fmla="*/ 18 w 420"/>
                <a:gd name="T61" fmla="*/ 34 h 60"/>
                <a:gd name="T62" fmla="*/ 26 w 420"/>
                <a:gd name="T63" fmla="*/ 42 h 60"/>
                <a:gd name="T64" fmla="*/ 26 w 420"/>
                <a:gd name="T65" fmla="*/ 42 h 60"/>
                <a:gd name="T66" fmla="*/ 28 w 420"/>
                <a:gd name="T67" fmla="*/ 42 h 60"/>
                <a:gd name="T68" fmla="*/ 178 w 420"/>
                <a:gd name="T69" fmla="*/ 29 h 60"/>
                <a:gd name="T70" fmla="*/ 180 w 420"/>
                <a:gd name="T71" fmla="*/ 29 h 60"/>
                <a:gd name="T72" fmla="*/ 199 w 420"/>
                <a:gd name="T73" fmla="*/ 36 h 60"/>
                <a:gd name="T74" fmla="*/ 200 w 420"/>
                <a:gd name="T75" fmla="*/ 36 h 60"/>
                <a:gd name="T76" fmla="*/ 202 w 420"/>
                <a:gd name="T77" fmla="*/ 39 h 60"/>
                <a:gd name="T78" fmla="*/ 210 w 420"/>
                <a:gd name="T79" fmla="*/ 41 h 60"/>
                <a:gd name="T80" fmla="*/ 210 w 420"/>
                <a:gd name="T81" fmla="*/ 41 h 60"/>
                <a:gd name="T82" fmla="*/ 218 w 420"/>
                <a:gd name="T83" fmla="*/ 39 h 60"/>
                <a:gd name="T84" fmla="*/ 220 w 420"/>
                <a:gd name="T85" fmla="*/ 36 h 60"/>
                <a:gd name="T86" fmla="*/ 221 w 420"/>
                <a:gd name="T87" fmla="*/ 36 h 60"/>
                <a:gd name="T88" fmla="*/ 242 w 420"/>
                <a:gd name="T89" fmla="*/ 29 h 60"/>
                <a:gd name="T90" fmla="*/ 392 w 420"/>
                <a:gd name="T91" fmla="*/ 42 h 60"/>
                <a:gd name="T92" fmla="*/ 394 w 420"/>
                <a:gd name="T93" fmla="*/ 42 h 60"/>
                <a:gd name="T94" fmla="*/ 402 w 420"/>
                <a:gd name="T95" fmla="*/ 34 h 60"/>
                <a:gd name="T96" fmla="*/ 395 w 420"/>
                <a:gd name="T97" fmla="*/ 26 h 60"/>
                <a:gd name="T98" fmla="*/ 394 w 420"/>
                <a:gd name="T99" fmla="*/ 26 h 60"/>
                <a:gd name="T100" fmla="*/ 246 w 420"/>
                <a:gd name="T101" fmla="*/ 19 h 60"/>
                <a:gd name="T102" fmla="*/ 246 w 420"/>
                <a:gd name="T103" fmla="*/ 19 h 60"/>
                <a:gd name="T104" fmla="*/ 242 w 420"/>
                <a:gd name="T105" fmla="*/ 20 h 60"/>
                <a:gd name="T106" fmla="*/ 231 w 420"/>
                <a:gd name="T107" fmla="*/ 28 h 60"/>
                <a:gd name="T108" fmla="*/ 221 w 420"/>
                <a:gd name="T109" fmla="*/ 20 h 60"/>
                <a:gd name="T110" fmla="*/ 217 w 420"/>
                <a:gd name="T111" fmla="*/ 19 h 60"/>
                <a:gd name="T112" fmla="*/ 203 w 420"/>
                <a:gd name="T113" fmla="*/ 19 h 60"/>
                <a:gd name="T114" fmla="*/ 199 w 420"/>
                <a:gd name="T115" fmla="*/ 20 h 60"/>
                <a:gd name="T116" fmla="*/ 189 w 420"/>
                <a:gd name="T117" fmla="*/ 28 h 60"/>
                <a:gd name="T118" fmla="*/ 178 w 420"/>
                <a:gd name="T119" fmla="*/ 20 h 60"/>
                <a:gd name="T120" fmla="*/ 174 w 420"/>
                <a:gd name="T121" fmla="*/ 19 h 60"/>
                <a:gd name="T122" fmla="*/ 26 w 420"/>
                <a:gd name="T123" fmla="*/ 26 h 60"/>
                <a:gd name="T124" fmla="*/ 26 w 420"/>
                <a:gd name="T125" fmla="*/ 2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0" h="60">
                  <a:moveTo>
                    <a:pt x="394" y="60"/>
                  </a:moveTo>
                  <a:cubicBezTo>
                    <a:pt x="394" y="60"/>
                    <a:pt x="394" y="60"/>
                    <a:pt x="394" y="60"/>
                  </a:cubicBezTo>
                  <a:cubicBezTo>
                    <a:pt x="393" y="60"/>
                    <a:pt x="392" y="60"/>
                    <a:pt x="391" y="60"/>
                  </a:cubicBezTo>
                  <a:cubicBezTo>
                    <a:pt x="390" y="60"/>
                    <a:pt x="390" y="60"/>
                    <a:pt x="390" y="60"/>
                  </a:cubicBezTo>
                  <a:cubicBezTo>
                    <a:pt x="240" y="47"/>
                    <a:pt x="240" y="47"/>
                    <a:pt x="240" y="47"/>
                  </a:cubicBezTo>
                  <a:cubicBezTo>
                    <a:pt x="240" y="47"/>
                    <a:pt x="240" y="47"/>
                    <a:pt x="240" y="47"/>
                  </a:cubicBezTo>
                  <a:cubicBezTo>
                    <a:pt x="238" y="47"/>
                    <a:pt x="236" y="48"/>
                    <a:pt x="235" y="49"/>
                  </a:cubicBezTo>
                  <a:cubicBezTo>
                    <a:pt x="235" y="52"/>
                    <a:pt x="235" y="52"/>
                    <a:pt x="235" y="52"/>
                  </a:cubicBezTo>
                  <a:cubicBezTo>
                    <a:pt x="230" y="53"/>
                    <a:pt x="230" y="53"/>
                    <a:pt x="230" y="53"/>
                  </a:cubicBezTo>
                  <a:cubicBezTo>
                    <a:pt x="225" y="57"/>
                    <a:pt x="218" y="59"/>
                    <a:pt x="210" y="59"/>
                  </a:cubicBezTo>
                  <a:cubicBezTo>
                    <a:pt x="210" y="59"/>
                    <a:pt x="210" y="59"/>
                    <a:pt x="210" y="59"/>
                  </a:cubicBezTo>
                  <a:cubicBezTo>
                    <a:pt x="202" y="59"/>
                    <a:pt x="195" y="57"/>
                    <a:pt x="190" y="53"/>
                  </a:cubicBezTo>
                  <a:cubicBezTo>
                    <a:pt x="186" y="52"/>
                    <a:pt x="186" y="52"/>
                    <a:pt x="186" y="52"/>
                  </a:cubicBezTo>
                  <a:cubicBezTo>
                    <a:pt x="185" y="49"/>
                    <a:pt x="185" y="49"/>
                    <a:pt x="185" y="49"/>
                  </a:cubicBezTo>
                  <a:cubicBezTo>
                    <a:pt x="184" y="48"/>
                    <a:pt x="182" y="47"/>
                    <a:pt x="180" y="47"/>
                  </a:cubicBezTo>
                  <a:cubicBezTo>
                    <a:pt x="29" y="60"/>
                    <a:pt x="29" y="60"/>
                    <a:pt x="29" y="60"/>
                  </a:cubicBezTo>
                  <a:cubicBezTo>
                    <a:pt x="28" y="60"/>
                    <a:pt x="27" y="60"/>
                    <a:pt x="26" y="60"/>
                  </a:cubicBezTo>
                  <a:cubicBezTo>
                    <a:pt x="12" y="60"/>
                    <a:pt x="0" y="48"/>
                    <a:pt x="0" y="34"/>
                  </a:cubicBezTo>
                  <a:cubicBezTo>
                    <a:pt x="0" y="20"/>
                    <a:pt x="11" y="9"/>
                    <a:pt x="25" y="8"/>
                  </a:cubicBezTo>
                  <a:cubicBezTo>
                    <a:pt x="25" y="8"/>
                    <a:pt x="25" y="8"/>
                    <a:pt x="25" y="8"/>
                  </a:cubicBezTo>
                  <a:cubicBezTo>
                    <a:pt x="173" y="1"/>
                    <a:pt x="173" y="1"/>
                    <a:pt x="173" y="1"/>
                  </a:cubicBezTo>
                  <a:cubicBezTo>
                    <a:pt x="178" y="1"/>
                    <a:pt x="184" y="2"/>
                    <a:pt x="188" y="5"/>
                  </a:cubicBezTo>
                  <a:cubicBezTo>
                    <a:pt x="192" y="2"/>
                    <a:pt x="197" y="0"/>
                    <a:pt x="203" y="0"/>
                  </a:cubicBezTo>
                  <a:cubicBezTo>
                    <a:pt x="217" y="0"/>
                    <a:pt x="217" y="0"/>
                    <a:pt x="217" y="0"/>
                  </a:cubicBezTo>
                  <a:cubicBezTo>
                    <a:pt x="223" y="0"/>
                    <a:pt x="228" y="2"/>
                    <a:pt x="232" y="5"/>
                  </a:cubicBezTo>
                  <a:cubicBezTo>
                    <a:pt x="236" y="2"/>
                    <a:pt x="242" y="1"/>
                    <a:pt x="247" y="1"/>
                  </a:cubicBezTo>
                  <a:cubicBezTo>
                    <a:pt x="395" y="8"/>
                    <a:pt x="395" y="8"/>
                    <a:pt x="395" y="8"/>
                  </a:cubicBezTo>
                  <a:cubicBezTo>
                    <a:pt x="409" y="9"/>
                    <a:pt x="420" y="20"/>
                    <a:pt x="420" y="34"/>
                  </a:cubicBezTo>
                  <a:cubicBezTo>
                    <a:pt x="420" y="48"/>
                    <a:pt x="408" y="60"/>
                    <a:pt x="394" y="60"/>
                  </a:cubicBezTo>
                  <a:close/>
                  <a:moveTo>
                    <a:pt x="26" y="26"/>
                  </a:moveTo>
                  <a:cubicBezTo>
                    <a:pt x="21" y="26"/>
                    <a:pt x="18" y="30"/>
                    <a:pt x="18" y="34"/>
                  </a:cubicBezTo>
                  <a:cubicBezTo>
                    <a:pt x="18" y="38"/>
                    <a:pt x="22" y="42"/>
                    <a:pt x="26" y="42"/>
                  </a:cubicBezTo>
                  <a:cubicBezTo>
                    <a:pt x="26" y="42"/>
                    <a:pt x="26" y="42"/>
                    <a:pt x="26" y="42"/>
                  </a:cubicBezTo>
                  <a:cubicBezTo>
                    <a:pt x="27" y="42"/>
                    <a:pt x="28" y="42"/>
                    <a:pt x="28" y="42"/>
                  </a:cubicBezTo>
                  <a:cubicBezTo>
                    <a:pt x="178" y="29"/>
                    <a:pt x="178" y="29"/>
                    <a:pt x="178" y="29"/>
                  </a:cubicBezTo>
                  <a:cubicBezTo>
                    <a:pt x="179" y="29"/>
                    <a:pt x="179" y="29"/>
                    <a:pt x="180" y="29"/>
                  </a:cubicBezTo>
                  <a:cubicBezTo>
                    <a:pt x="187" y="29"/>
                    <a:pt x="194" y="32"/>
                    <a:pt x="199" y="36"/>
                  </a:cubicBezTo>
                  <a:cubicBezTo>
                    <a:pt x="200" y="36"/>
                    <a:pt x="200" y="36"/>
                    <a:pt x="200" y="36"/>
                  </a:cubicBezTo>
                  <a:cubicBezTo>
                    <a:pt x="202" y="39"/>
                    <a:pt x="202" y="39"/>
                    <a:pt x="202" y="39"/>
                  </a:cubicBezTo>
                  <a:cubicBezTo>
                    <a:pt x="202" y="40"/>
                    <a:pt x="205" y="41"/>
                    <a:pt x="210" y="41"/>
                  </a:cubicBezTo>
                  <a:cubicBezTo>
                    <a:pt x="210" y="41"/>
                    <a:pt x="210" y="41"/>
                    <a:pt x="210" y="41"/>
                  </a:cubicBezTo>
                  <a:cubicBezTo>
                    <a:pt x="215" y="41"/>
                    <a:pt x="218" y="40"/>
                    <a:pt x="218" y="39"/>
                  </a:cubicBezTo>
                  <a:cubicBezTo>
                    <a:pt x="220" y="36"/>
                    <a:pt x="220" y="36"/>
                    <a:pt x="220" y="36"/>
                  </a:cubicBezTo>
                  <a:cubicBezTo>
                    <a:pt x="221" y="36"/>
                    <a:pt x="221" y="36"/>
                    <a:pt x="221" y="36"/>
                  </a:cubicBezTo>
                  <a:cubicBezTo>
                    <a:pt x="227" y="32"/>
                    <a:pt x="235" y="29"/>
                    <a:pt x="242" y="29"/>
                  </a:cubicBezTo>
                  <a:cubicBezTo>
                    <a:pt x="392" y="42"/>
                    <a:pt x="392" y="42"/>
                    <a:pt x="392" y="42"/>
                  </a:cubicBezTo>
                  <a:cubicBezTo>
                    <a:pt x="392" y="42"/>
                    <a:pt x="393" y="42"/>
                    <a:pt x="394" y="42"/>
                  </a:cubicBezTo>
                  <a:cubicBezTo>
                    <a:pt x="398" y="42"/>
                    <a:pt x="402" y="38"/>
                    <a:pt x="402" y="34"/>
                  </a:cubicBezTo>
                  <a:cubicBezTo>
                    <a:pt x="402" y="30"/>
                    <a:pt x="399" y="26"/>
                    <a:pt x="395" y="26"/>
                  </a:cubicBezTo>
                  <a:cubicBezTo>
                    <a:pt x="394" y="26"/>
                    <a:pt x="394" y="26"/>
                    <a:pt x="394" y="26"/>
                  </a:cubicBezTo>
                  <a:cubicBezTo>
                    <a:pt x="246" y="19"/>
                    <a:pt x="246" y="19"/>
                    <a:pt x="246" y="19"/>
                  </a:cubicBezTo>
                  <a:cubicBezTo>
                    <a:pt x="246" y="19"/>
                    <a:pt x="246" y="19"/>
                    <a:pt x="246" y="19"/>
                  </a:cubicBezTo>
                  <a:cubicBezTo>
                    <a:pt x="244" y="19"/>
                    <a:pt x="243" y="20"/>
                    <a:pt x="242" y="20"/>
                  </a:cubicBezTo>
                  <a:cubicBezTo>
                    <a:pt x="239" y="27"/>
                    <a:pt x="234" y="28"/>
                    <a:pt x="231" y="28"/>
                  </a:cubicBezTo>
                  <a:cubicBezTo>
                    <a:pt x="227" y="28"/>
                    <a:pt x="223" y="25"/>
                    <a:pt x="221" y="20"/>
                  </a:cubicBezTo>
                  <a:cubicBezTo>
                    <a:pt x="220" y="19"/>
                    <a:pt x="219" y="19"/>
                    <a:pt x="217" y="19"/>
                  </a:cubicBezTo>
                  <a:cubicBezTo>
                    <a:pt x="203" y="19"/>
                    <a:pt x="203" y="19"/>
                    <a:pt x="203" y="19"/>
                  </a:cubicBezTo>
                  <a:cubicBezTo>
                    <a:pt x="201" y="19"/>
                    <a:pt x="200" y="19"/>
                    <a:pt x="199" y="20"/>
                  </a:cubicBezTo>
                  <a:cubicBezTo>
                    <a:pt x="197" y="25"/>
                    <a:pt x="193" y="28"/>
                    <a:pt x="189" y="28"/>
                  </a:cubicBezTo>
                  <a:cubicBezTo>
                    <a:pt x="186" y="28"/>
                    <a:pt x="181" y="27"/>
                    <a:pt x="178" y="20"/>
                  </a:cubicBezTo>
                  <a:cubicBezTo>
                    <a:pt x="177" y="20"/>
                    <a:pt x="176" y="19"/>
                    <a:pt x="174" y="19"/>
                  </a:cubicBezTo>
                  <a:cubicBezTo>
                    <a:pt x="26" y="26"/>
                    <a:pt x="26" y="26"/>
                    <a:pt x="26" y="26"/>
                  </a:cubicBezTo>
                  <a:cubicBezTo>
                    <a:pt x="26" y="26"/>
                    <a:pt x="26" y="26"/>
                    <a:pt x="26" y="26"/>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9" name="Freeform 89"/>
            <p:cNvSpPr/>
            <p:nvPr/>
          </p:nvSpPr>
          <p:spPr bwMode="auto">
            <a:xfrm>
              <a:off x="5354638" y="3525838"/>
              <a:ext cx="669925" cy="163513"/>
            </a:xfrm>
            <a:custGeom>
              <a:avLst/>
              <a:gdLst>
                <a:gd name="T0" fmla="*/ 169 w 177"/>
                <a:gd name="T1" fmla="*/ 37 h 43"/>
                <a:gd name="T2" fmla="*/ 168 w 177"/>
                <a:gd name="T3" fmla="*/ 36 h 43"/>
                <a:gd name="T4" fmla="*/ 92 w 177"/>
                <a:gd name="T5" fmla="*/ 1 h 43"/>
                <a:gd name="T6" fmla="*/ 75 w 177"/>
                <a:gd name="T7" fmla="*/ 0 h 43"/>
                <a:gd name="T8" fmla="*/ 18 w 177"/>
                <a:gd name="T9" fmla="*/ 15 h 43"/>
                <a:gd name="T10" fmla="*/ 3 w 177"/>
                <a:gd name="T11" fmla="*/ 29 h 43"/>
                <a:gd name="T12" fmla="*/ 1 w 177"/>
                <a:gd name="T13" fmla="*/ 39 h 43"/>
                <a:gd name="T14" fmla="*/ 9 w 177"/>
                <a:gd name="T15" fmla="*/ 43 h 43"/>
                <a:gd name="T16" fmla="*/ 177 w 177"/>
                <a:gd name="T17" fmla="*/ 43 h 43"/>
                <a:gd name="T18" fmla="*/ 169 w 177"/>
                <a:gd name="T19"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43">
                  <a:moveTo>
                    <a:pt x="169" y="37"/>
                  </a:moveTo>
                  <a:cubicBezTo>
                    <a:pt x="168" y="36"/>
                    <a:pt x="168" y="36"/>
                    <a:pt x="168" y="36"/>
                  </a:cubicBezTo>
                  <a:cubicBezTo>
                    <a:pt x="141" y="16"/>
                    <a:pt x="115" y="5"/>
                    <a:pt x="92" y="1"/>
                  </a:cubicBezTo>
                  <a:cubicBezTo>
                    <a:pt x="87" y="1"/>
                    <a:pt x="81" y="0"/>
                    <a:pt x="75" y="0"/>
                  </a:cubicBezTo>
                  <a:cubicBezTo>
                    <a:pt x="40" y="0"/>
                    <a:pt x="18" y="15"/>
                    <a:pt x="18" y="15"/>
                  </a:cubicBezTo>
                  <a:cubicBezTo>
                    <a:pt x="16" y="16"/>
                    <a:pt x="6" y="23"/>
                    <a:pt x="3" y="29"/>
                  </a:cubicBezTo>
                  <a:cubicBezTo>
                    <a:pt x="1" y="33"/>
                    <a:pt x="0" y="36"/>
                    <a:pt x="1" y="39"/>
                  </a:cubicBezTo>
                  <a:cubicBezTo>
                    <a:pt x="3" y="42"/>
                    <a:pt x="5" y="43"/>
                    <a:pt x="9" y="43"/>
                  </a:cubicBezTo>
                  <a:cubicBezTo>
                    <a:pt x="177" y="43"/>
                    <a:pt x="177" y="43"/>
                    <a:pt x="177" y="43"/>
                  </a:cubicBezTo>
                  <a:cubicBezTo>
                    <a:pt x="174" y="40"/>
                    <a:pt x="170" y="37"/>
                    <a:pt x="169" y="37"/>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sp>
          <p:nvSpPr>
            <p:cNvPr id="10" name="Freeform 90"/>
            <p:cNvSpPr/>
            <p:nvPr/>
          </p:nvSpPr>
          <p:spPr bwMode="auto">
            <a:xfrm>
              <a:off x="6175375" y="3063876"/>
              <a:ext cx="654050" cy="571500"/>
            </a:xfrm>
            <a:custGeom>
              <a:avLst/>
              <a:gdLst>
                <a:gd name="T0" fmla="*/ 171 w 173"/>
                <a:gd name="T1" fmla="*/ 114 h 151"/>
                <a:gd name="T2" fmla="*/ 157 w 173"/>
                <a:gd name="T3" fmla="*/ 87 h 151"/>
                <a:gd name="T4" fmla="*/ 157 w 173"/>
                <a:gd name="T5" fmla="*/ 86 h 151"/>
                <a:gd name="T6" fmla="*/ 123 w 173"/>
                <a:gd name="T7" fmla="*/ 21 h 151"/>
                <a:gd name="T8" fmla="*/ 116 w 173"/>
                <a:gd name="T9" fmla="*/ 8 h 151"/>
                <a:gd name="T10" fmla="*/ 115 w 173"/>
                <a:gd name="T11" fmla="*/ 7 h 151"/>
                <a:gd name="T12" fmla="*/ 87 w 173"/>
                <a:gd name="T13" fmla="*/ 0 h 151"/>
                <a:gd name="T14" fmla="*/ 101 w 173"/>
                <a:gd name="T15" fmla="*/ 24 h 151"/>
                <a:gd name="T16" fmla="*/ 103 w 173"/>
                <a:gd name="T17" fmla="*/ 45 h 151"/>
                <a:gd name="T18" fmla="*/ 88 w 173"/>
                <a:gd name="T19" fmla="*/ 59 h 151"/>
                <a:gd name="T20" fmla="*/ 38 w 173"/>
                <a:gd name="T21" fmla="*/ 87 h 151"/>
                <a:gd name="T22" fmla="*/ 1 w 173"/>
                <a:gd name="T23" fmla="*/ 149 h 151"/>
                <a:gd name="T24" fmla="*/ 0 w 173"/>
                <a:gd name="T25" fmla="*/ 151 h 151"/>
                <a:gd name="T26" fmla="*/ 1 w 173"/>
                <a:gd name="T27" fmla="*/ 151 h 151"/>
                <a:gd name="T28" fmla="*/ 9 w 173"/>
                <a:gd name="T29" fmla="*/ 146 h 151"/>
                <a:gd name="T30" fmla="*/ 86 w 173"/>
                <a:gd name="T31" fmla="*/ 112 h 151"/>
                <a:gd name="T32" fmla="*/ 113 w 173"/>
                <a:gd name="T33" fmla="*/ 109 h 151"/>
                <a:gd name="T34" fmla="*/ 165 w 173"/>
                <a:gd name="T35" fmla="*/ 120 h 151"/>
                <a:gd name="T36" fmla="*/ 169 w 173"/>
                <a:gd name="T37" fmla="*/ 121 h 151"/>
                <a:gd name="T38" fmla="*/ 172 w 173"/>
                <a:gd name="T39" fmla="*/ 120 h 151"/>
                <a:gd name="T40" fmla="*/ 171 w 173"/>
                <a:gd name="T41" fmla="*/ 1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3" h="151">
                  <a:moveTo>
                    <a:pt x="171" y="114"/>
                  </a:moveTo>
                  <a:cubicBezTo>
                    <a:pt x="157" y="87"/>
                    <a:pt x="157" y="87"/>
                    <a:pt x="157" y="87"/>
                  </a:cubicBezTo>
                  <a:cubicBezTo>
                    <a:pt x="157" y="86"/>
                    <a:pt x="157" y="86"/>
                    <a:pt x="157" y="86"/>
                  </a:cubicBezTo>
                  <a:cubicBezTo>
                    <a:pt x="123" y="21"/>
                    <a:pt x="123" y="21"/>
                    <a:pt x="123" y="21"/>
                  </a:cubicBezTo>
                  <a:cubicBezTo>
                    <a:pt x="120" y="17"/>
                    <a:pt x="117" y="11"/>
                    <a:pt x="116" y="8"/>
                  </a:cubicBezTo>
                  <a:cubicBezTo>
                    <a:pt x="115" y="7"/>
                    <a:pt x="115" y="7"/>
                    <a:pt x="115" y="7"/>
                  </a:cubicBezTo>
                  <a:cubicBezTo>
                    <a:pt x="115" y="7"/>
                    <a:pt x="101" y="0"/>
                    <a:pt x="87" y="0"/>
                  </a:cubicBezTo>
                  <a:cubicBezTo>
                    <a:pt x="101" y="24"/>
                    <a:pt x="101" y="24"/>
                    <a:pt x="101" y="24"/>
                  </a:cubicBezTo>
                  <a:cubicBezTo>
                    <a:pt x="105" y="31"/>
                    <a:pt x="105" y="38"/>
                    <a:pt x="103" y="45"/>
                  </a:cubicBezTo>
                  <a:cubicBezTo>
                    <a:pt x="100" y="51"/>
                    <a:pt x="95" y="56"/>
                    <a:pt x="88" y="59"/>
                  </a:cubicBezTo>
                  <a:cubicBezTo>
                    <a:pt x="85" y="60"/>
                    <a:pt x="56" y="71"/>
                    <a:pt x="38" y="87"/>
                  </a:cubicBezTo>
                  <a:cubicBezTo>
                    <a:pt x="19" y="105"/>
                    <a:pt x="8" y="123"/>
                    <a:pt x="1" y="149"/>
                  </a:cubicBezTo>
                  <a:cubicBezTo>
                    <a:pt x="0" y="151"/>
                    <a:pt x="0" y="151"/>
                    <a:pt x="0" y="151"/>
                  </a:cubicBezTo>
                  <a:cubicBezTo>
                    <a:pt x="0" y="151"/>
                    <a:pt x="1" y="151"/>
                    <a:pt x="1" y="151"/>
                  </a:cubicBezTo>
                  <a:cubicBezTo>
                    <a:pt x="3" y="149"/>
                    <a:pt x="6" y="147"/>
                    <a:pt x="9" y="146"/>
                  </a:cubicBezTo>
                  <a:cubicBezTo>
                    <a:pt x="9" y="146"/>
                    <a:pt x="42" y="125"/>
                    <a:pt x="86" y="112"/>
                  </a:cubicBezTo>
                  <a:cubicBezTo>
                    <a:pt x="95" y="110"/>
                    <a:pt x="104" y="109"/>
                    <a:pt x="113" y="109"/>
                  </a:cubicBezTo>
                  <a:cubicBezTo>
                    <a:pt x="141" y="109"/>
                    <a:pt x="165" y="120"/>
                    <a:pt x="165" y="120"/>
                  </a:cubicBezTo>
                  <a:cubicBezTo>
                    <a:pt x="167" y="121"/>
                    <a:pt x="168" y="121"/>
                    <a:pt x="169" y="121"/>
                  </a:cubicBezTo>
                  <a:cubicBezTo>
                    <a:pt x="171" y="121"/>
                    <a:pt x="172" y="120"/>
                    <a:pt x="172" y="120"/>
                  </a:cubicBezTo>
                  <a:cubicBezTo>
                    <a:pt x="173" y="118"/>
                    <a:pt x="172" y="116"/>
                    <a:pt x="171" y="114"/>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tx1"/>
                </a:solidFill>
                <a:effectLst/>
                <a:uLnTx/>
                <a:uFillTx/>
                <a:latin typeface="+mn-lt"/>
                <a:ea typeface="+mn-ea"/>
                <a:cs typeface="+mn-cs"/>
              </a:endParaRPr>
            </a:p>
          </p:txBody>
        </p:sp>
      </p:grpSp>
      <p:sp>
        <p:nvSpPr>
          <p:cNvPr id="12293" name="文本框 11"/>
          <p:cNvSpPr txBox="1"/>
          <p:nvPr/>
        </p:nvSpPr>
        <p:spPr>
          <a:xfrm>
            <a:off x="1327468" y="1130935"/>
            <a:ext cx="1706880" cy="398780"/>
          </a:xfrm>
          <a:prstGeom prst="rect">
            <a:avLst/>
          </a:prstGeom>
          <a:noFill/>
          <a:ln w="9525">
            <a:noFill/>
          </a:ln>
        </p:spPr>
        <p:txBody>
          <a:bodyPr wrap="none" anchor="t">
            <a:spAutoFit/>
          </a:bodyPr>
          <a:lstStyle/>
          <a:p>
            <a:pPr algn="l"/>
            <a:r>
              <a:rPr lang="zh-CN" altLang="en-US" sz="2000" dirty="0">
                <a:solidFill>
                  <a:schemeClr val="bg1"/>
                </a:solidFill>
                <a:latin typeface="Arial" panose="02080604020202020204" pitchFamily="34" charset="0"/>
                <a:ea typeface="微软雅黑" panose="020B0503020204020204" charset="-122"/>
              </a:rPr>
              <a:t>二、主要内容</a:t>
            </a:r>
          </a:p>
        </p:txBody>
      </p:sp>
      <p:sp>
        <p:nvSpPr>
          <p:cNvPr id="18" name="矩形 17"/>
          <p:cNvSpPr/>
          <p:nvPr/>
        </p:nvSpPr>
        <p:spPr>
          <a:xfrm>
            <a:off x="8497570" y="1673225"/>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5" name="矩形 17"/>
          <p:cNvSpPr/>
          <p:nvPr/>
        </p:nvSpPr>
        <p:spPr>
          <a:xfrm>
            <a:off x="8497570" y="5640648"/>
            <a:ext cx="257175" cy="300038"/>
          </a:xfrm>
          <a:prstGeom prst="rect">
            <a:avLst/>
          </a:prstGeom>
          <a:solidFill>
            <a:srgbClr val="4B649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
        <p:nvSpPr>
          <p:cNvPr id="14" name="文本框 13"/>
          <p:cNvSpPr txBox="1"/>
          <p:nvPr/>
        </p:nvSpPr>
        <p:spPr>
          <a:xfrm>
            <a:off x="1243330" y="2191385"/>
            <a:ext cx="7254240" cy="3127010"/>
          </a:xfrm>
          <a:prstGeom prst="rect">
            <a:avLst/>
          </a:prstGeom>
          <a:noFill/>
        </p:spPr>
        <p:txBody>
          <a:bodyPr wrap="square" rtlCol="0" anchor="t">
            <a:spAutoFit/>
          </a:bodyPr>
          <a:lstStyle/>
          <a:p>
            <a:pPr>
              <a:lnSpc>
                <a:spcPct val="130000"/>
              </a:lnSpc>
            </a:pPr>
            <a:r>
              <a:rPr lang="zh-CN" altLang="en-US" dirty="0">
                <a:latin typeface="黑体" panose="02010609060101010101" pitchFamily="49" charset="-122"/>
                <a:ea typeface="黑体" panose="02010609060101010101" pitchFamily="49" charset="-122"/>
                <a:cs typeface="黑体" panose="02010609060101010101" pitchFamily="49" charset="-122"/>
              </a:rPr>
              <a:t> </a:t>
            </a:r>
            <a:r>
              <a:rPr lang="zh-CN" altLang="en-US" dirty="0" smtClean="0">
                <a:latin typeface="黑体" panose="02010609060101010101" pitchFamily="49" charset="-122"/>
                <a:ea typeface="黑体" panose="02010609060101010101" pitchFamily="49" charset="-122"/>
                <a:cs typeface="黑体" panose="02010609060101010101" pitchFamily="49" charset="-122"/>
              </a:rPr>
              <a:t> </a:t>
            </a:r>
            <a:r>
              <a:rPr lang="zh-CN" altLang="en-US"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三）经营</a:t>
            </a:r>
            <a:r>
              <a:rPr lang="zh-CN" altLang="en-US" dirty="0">
                <a:latin typeface="黑体" panose="02010609060101010101" pitchFamily="49" charset="-122"/>
                <a:ea typeface="黑体" panose="02010609060101010101" pitchFamily="49" charset="-122"/>
                <a:cs typeface="黑体" panose="02010609060101010101" pitchFamily="49" charset="-122"/>
              </a:rPr>
              <a:t>管理</a:t>
            </a:r>
            <a:endParaRPr lang="en-US" altLang="zh-CN" dirty="0">
              <a:latin typeface="黑体" panose="02010609060101010101" pitchFamily="49" charset="-122"/>
              <a:ea typeface="黑体" panose="02010609060101010101" pitchFamily="49" charset="-122"/>
              <a:cs typeface="黑体" panose="02010609060101010101" pitchFamily="49" charset="-122"/>
            </a:endParaRPr>
          </a:p>
          <a:p>
            <a:pPr marL="342900" indent="-342900">
              <a:lnSpc>
                <a:spcPct val="130000"/>
              </a:lnSpc>
              <a:spcBef>
                <a:spcPts val="600"/>
              </a:spcBef>
              <a:buFont typeface="+mj-lt"/>
              <a:buAutoNum type="arabicPeriod" startAt="4"/>
            </a:pPr>
            <a:r>
              <a:rPr lang="zh-CN" altLang="en-US" dirty="0" smtClean="0">
                <a:latin typeface="黑体" panose="02010609060101010101" pitchFamily="49" charset="-122"/>
                <a:ea typeface="黑体" panose="02010609060101010101" pitchFamily="49" charset="-122"/>
                <a:cs typeface="黑体" panose="02010609060101010101" pitchFamily="49" charset="-122"/>
              </a:rPr>
              <a:t>行政事业单位专有停车场对外开放经营，应由</a:t>
            </a:r>
            <a:r>
              <a:rPr lang="zh-CN" altLang="en-US" dirty="0">
                <a:latin typeface="黑体" panose="02010609060101010101" pitchFamily="49" charset="-122"/>
                <a:ea typeface="黑体" panose="02010609060101010101" pitchFamily="49" charset="-122"/>
                <a:cs typeface="黑体" panose="02010609060101010101" pitchFamily="49" charset="-122"/>
              </a:rPr>
              <a:t>运营单位将停车场信息接入全市“一网统管”好停车场景；并负责智能管理设备、交通标志标线、安全、消防等标准化建设工作。</a:t>
            </a:r>
          </a:p>
          <a:p>
            <a:pPr marL="342900" indent="-342900">
              <a:lnSpc>
                <a:spcPct val="130000"/>
              </a:lnSpc>
              <a:spcBef>
                <a:spcPts val="600"/>
              </a:spcBef>
              <a:buFont typeface="+mj-lt"/>
              <a:buAutoNum type="arabicPeriod" startAt="4"/>
            </a:pPr>
            <a:r>
              <a:rPr lang="zh-CN" altLang="en-US" dirty="0" smtClean="0">
                <a:latin typeface="黑体" panose="02010609060101010101" pitchFamily="49" charset="-122"/>
                <a:ea typeface="黑体" panose="02010609060101010101" pitchFamily="49" charset="-122"/>
                <a:cs typeface="黑体" panose="02010609060101010101" pitchFamily="49" charset="-122"/>
              </a:rPr>
              <a:t>行政</a:t>
            </a:r>
            <a:r>
              <a:rPr lang="zh-CN" altLang="en-US" dirty="0">
                <a:latin typeface="黑体" panose="02010609060101010101" pitchFamily="49" charset="-122"/>
                <a:ea typeface="黑体" panose="02010609060101010101" pitchFamily="49" charset="-122"/>
                <a:cs typeface="黑体" panose="02010609060101010101" pitchFamily="49" charset="-122"/>
              </a:rPr>
              <a:t>事业单位专有停车场对外开放经营，应当采取有效措施确保社会车辆停放安全，发生停车场责任车损事故应按有关法律法规规定执行。行政事业单位采取经营性公共停车场服务行为的，应当遵守</a:t>
            </a:r>
            <a:r>
              <a:rPr lang="en-US" altLang="zh-CN"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沈阳市城市机动车停车条例</a:t>
            </a:r>
            <a:r>
              <a:rPr lang="en-US" altLang="zh-CN" dirty="0">
                <a:latin typeface="黑体" panose="02010609060101010101" pitchFamily="49" charset="-122"/>
                <a:ea typeface="黑体" panose="02010609060101010101" pitchFamily="49" charset="-122"/>
                <a:cs typeface="黑体" panose="02010609060101010101" pitchFamily="49" charset="-122"/>
              </a:rPr>
              <a:t>》</a:t>
            </a:r>
            <a:r>
              <a:rPr lang="zh-CN" altLang="en-US" dirty="0">
                <a:latin typeface="黑体" panose="02010609060101010101" pitchFamily="49" charset="-122"/>
                <a:ea typeface="黑体" panose="02010609060101010101" pitchFamily="49" charset="-122"/>
                <a:cs typeface="黑体" panose="02010609060101010101" pitchFamily="49" charset="-122"/>
              </a:rPr>
              <a:t>关于经营性公共停车场的相关要求</a:t>
            </a:r>
            <a:r>
              <a:rPr lang="zh-CN" altLang="en-US" dirty="0" smtClean="0">
                <a:latin typeface="黑体" panose="02010609060101010101" pitchFamily="49" charset="-122"/>
                <a:ea typeface="黑体" panose="02010609060101010101" pitchFamily="49" charset="-122"/>
                <a:cs typeface="黑体" panose="02010609060101010101" pitchFamily="49" charset="-122"/>
              </a:rPr>
              <a:t>。</a:t>
            </a:r>
            <a:endParaRPr dirty="0">
              <a:latin typeface="黑体" panose="02010609060101010101" pitchFamily="49" charset="-122"/>
              <a:ea typeface="黑体" panose="02010609060101010101" pitchFamily="49" charset="-122"/>
              <a:cs typeface="黑体" panose="02010609060101010101" pitchFamily="49" charset="-122"/>
            </a:endParaRPr>
          </a:p>
        </p:txBody>
      </p:sp>
      <p:sp>
        <p:nvSpPr>
          <p:cNvPr id="19" name="矩形 18"/>
          <p:cNvSpPr/>
          <p:nvPr/>
        </p:nvSpPr>
        <p:spPr>
          <a:xfrm>
            <a:off x="1129030" y="2110740"/>
            <a:ext cx="7456805" cy="3622516"/>
          </a:xfrm>
          <a:prstGeom prst="rect">
            <a:avLst/>
          </a:prstGeom>
          <a:noFill/>
          <a:ln>
            <a:solidFill>
              <a:srgbClr val="4B649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1">
              <a:ln>
                <a:noFill/>
              </a:ln>
              <a:solidFill>
                <a:schemeClr val="lt1"/>
              </a:solidFill>
              <a:effectLst/>
              <a:uLnTx/>
              <a:uFillTx/>
              <a:latin typeface="+mn-lt"/>
              <a:ea typeface="+mn-ea"/>
              <a:cs typeface="+mn-cs"/>
            </a:endParaRPr>
          </a:p>
        </p:txBody>
      </p:sp>
    </p:spTree>
    <p:extLst>
      <p:ext uri="{BB962C8B-B14F-4D97-AF65-F5344CB8AC3E}">
        <p14:creationId xmlns:p14="http://schemas.microsoft.com/office/powerpoint/2010/main" val="3962718022"/>
      </p:ext>
    </p:extLst>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510</Words>
  <Application>Microsoft Office PowerPoint</Application>
  <PresentationFormat>全屏显示(4:3)</PresentationFormat>
  <Paragraphs>24</Paragraphs>
  <Slides>6</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6</vt:i4>
      </vt:variant>
    </vt:vector>
  </HeadingPairs>
  <TitlesOfParts>
    <vt:vector size="12" baseType="lpstr">
      <vt:lpstr>等线</vt:lpstr>
      <vt:lpstr>黑体</vt:lpstr>
      <vt:lpstr>宋体</vt:lpstr>
      <vt:lpstr>微软雅黑</vt:lpstr>
      <vt:lpstr>Arial</vt:lpstr>
      <vt:lpstr>默认设计模板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Administrator</cp:lastModifiedBy>
  <cp:revision>16</cp:revision>
  <dcterms:created xsi:type="dcterms:W3CDTF">2023-03-15T03:04:38Z</dcterms:created>
  <dcterms:modified xsi:type="dcterms:W3CDTF">2023-05-29T06:32:06Z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2052-11.8.2.10386</vt:lpwstr>
  </property>
</Properties>
</file>