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256" r:id="rId3"/>
    <p:sldId id="261" r:id="rId4"/>
    <p:sldId id="262" r:id="rId5"/>
    <p:sldId id="263" r:id="rId6"/>
    <p:sldId id="264" r:id="rId7"/>
    <p:sldId id="265" r:id="rId8"/>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60"/>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true"/>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true"/>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true"/>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hasCustomPrompt="true"/>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true"/>
          </p:cNvSpPr>
          <p:nvPr>
            <p:ph type="subTitle" idx="1" hasCustomPrompt="true"/>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nvPr>
        </p:nvSpPr>
        <p:spPr/>
        <p:txBody>
          <a:bodyPr/>
          <a:lstStyle/>
          <a:p>
            <a:endParaRPr lang="zh-CN" altLang="en-US"/>
          </a:p>
        </p:txBody>
      </p:sp>
      <p:sp>
        <p:nvSpPr>
          <p:cNvPr id="5" name="灯片编号占位符 4"/>
          <p:cNvSpPr>
            <a:spLocks noGrp="true"/>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a:xfrm>
            <a:off x="647700" y="258445"/>
            <a:ext cx="10515600" cy="1325563"/>
          </a:xfrm>
        </p:spPr>
        <p:txBody>
          <a:bodyPr anchor="ctr" anchorCtr="false">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true"/>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true"/>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true"/>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true"/>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nvPr>
        </p:nvSpPr>
        <p:spPr/>
        <p:txBody>
          <a:bodyPr/>
          <a:lstStyle/>
          <a:p>
            <a:endParaRPr lang="zh-CN" altLang="en-US"/>
          </a:p>
        </p:txBody>
      </p:sp>
      <p:sp>
        <p:nvSpPr>
          <p:cNvPr id="7" name="灯片编号占位符 6"/>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true"/>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true"/>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true"/>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true"/>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nvPr>
        </p:nvSpPr>
        <p:spPr/>
        <p:txBody>
          <a:bodyPr/>
          <a:lstStyle/>
          <a:p>
            <a:endParaRPr lang="zh-CN" altLang="en-US"/>
          </a:p>
        </p:txBody>
      </p:sp>
      <p:sp>
        <p:nvSpPr>
          <p:cNvPr id="9" name="灯片编号占位符 8"/>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nvPr>
        </p:nvSpPr>
        <p:spPr/>
        <p:txBody>
          <a:bodyPr/>
          <a:lstStyle/>
          <a:p>
            <a:endParaRPr lang="zh-CN" altLang="en-US"/>
          </a:p>
        </p:txBody>
      </p:sp>
      <p:sp>
        <p:nvSpPr>
          <p:cNvPr id="5" name="灯片编号占位符 4"/>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nvPr>
        </p:nvSpPr>
        <p:spPr/>
        <p:txBody>
          <a:bodyPr/>
          <a:lstStyle/>
          <a:p>
            <a:endParaRPr lang="zh-CN" altLang="en-US"/>
          </a:p>
        </p:txBody>
      </p:sp>
      <p:sp>
        <p:nvSpPr>
          <p:cNvPr id="4" name="灯片编号占位符 3"/>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hasCustomPrompt="true"/>
          </p:nvPr>
        </p:nvSpPr>
        <p:spPr>
          <a:xfrm>
            <a:off x="646747" y="127000"/>
            <a:ext cx="4165200" cy="1600200"/>
          </a:xfrm>
        </p:spPr>
        <p:txBody>
          <a:bodyPr anchor="ctr" anchorCtr="false">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true" noChangeAspect="true"/>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true"/>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true"/>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nvPr>
        </p:nvSpPr>
        <p:spPr/>
        <p:txBody>
          <a:bodyPr/>
          <a:lstStyle/>
          <a:p>
            <a:endParaRPr lang="zh-CN" altLang="en-US" dirty="0"/>
          </a:p>
        </p:txBody>
      </p:sp>
      <p:sp>
        <p:nvSpPr>
          <p:cNvPr id="7" name="灯片编号占位符 6"/>
          <p:cNvSpPr>
            <a:spLocks noGrp="true"/>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true"/>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nvPr>
        </p:nvSpPr>
        <p:spPr/>
        <p:txBody>
          <a:bodyPr/>
          <a:lstStyle/>
          <a:p>
            <a:endParaRPr lang="zh-CN" altLang="en-US"/>
          </a:p>
        </p:txBody>
      </p:sp>
      <p:sp>
        <p:nvSpPr>
          <p:cNvPr id="6" name="灯片编号占位符 5"/>
          <p:cNvSpPr>
            <a:spLocks noGrp="true"/>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true"/>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8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8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20">
          <a:fgClr>
            <a:schemeClr val="bg2"/>
          </a:fgClr>
          <a:bgClr>
            <a:schemeClr val="bg1"/>
          </a:bgClr>
        </a:pattFill>
        <a:effectLst/>
      </p:bgPr>
    </p:bg>
    <p:spTree>
      <p:nvGrpSpPr>
        <p:cNvPr id="1" name=""/>
        <p:cNvGrpSpPr/>
        <p:nvPr/>
      </p:nvGrpSpPr>
      <p:grpSpPr/>
      <p:sp>
        <p:nvSpPr>
          <p:cNvPr id="6" name="矩形 5"/>
          <p:cNvSpPr/>
          <p:nvPr/>
        </p:nvSpPr>
        <p:spPr>
          <a:xfrm>
            <a:off x="4194810" y="1179830"/>
            <a:ext cx="363791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1840865" y="2075815"/>
            <a:ext cx="9100185" cy="22967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400">
                <a:solidFill>
                  <a:schemeClr val="tx1"/>
                </a:solidFill>
                <a:latin typeface="方正黑体_GBK" panose="02000000000000000000" charset="-122"/>
                <a:ea typeface="方正黑体_GBK" panose="02000000000000000000" charset="-122"/>
                <a:sym typeface="+mn-ea"/>
              </a:rPr>
              <a:t>《沈阳市城市地下空间开发利用管理条例》政策图解</a:t>
            </a:r>
            <a:endParaRPr lang="zh-CN" altLang="en-US" sz="4400">
              <a:solidFill>
                <a:schemeClr val="tx1"/>
              </a:solidFill>
              <a:latin typeface="方正黑体_GBK" panose="02000000000000000000" charset="-122"/>
              <a:ea typeface="方正黑体_GBK" panose="02000000000000000000" charset="-122"/>
              <a:sym typeface="+mn-ea"/>
            </a:endParaRPr>
          </a:p>
        </p:txBody>
      </p:sp>
      <p:sp>
        <p:nvSpPr>
          <p:cNvPr id="10" name="矩形 9"/>
          <p:cNvSpPr/>
          <p:nvPr/>
        </p:nvSpPr>
        <p:spPr>
          <a:xfrm>
            <a:off x="4276725" y="5213350"/>
            <a:ext cx="363791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菱形 10"/>
          <p:cNvSpPr/>
          <p:nvPr/>
        </p:nvSpPr>
        <p:spPr>
          <a:xfrm>
            <a:off x="1579245" y="4126230"/>
            <a:ext cx="552450" cy="47498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菱形 11"/>
          <p:cNvSpPr/>
          <p:nvPr/>
        </p:nvSpPr>
        <p:spPr>
          <a:xfrm>
            <a:off x="1579245" y="4372610"/>
            <a:ext cx="552450" cy="474980"/>
          </a:xfrm>
          <a:prstGeom prst="diamon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10756900" y="1877695"/>
            <a:ext cx="426085" cy="416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10863580" y="1755775"/>
            <a:ext cx="426085" cy="41656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20">
          <a:fgClr>
            <a:schemeClr val="bg2"/>
          </a:fgClr>
          <a:bgClr>
            <a:schemeClr val="bg1"/>
          </a:bgClr>
        </a:pattFill>
        <a:effectLst/>
      </p:bgPr>
    </p:bg>
    <p:spTree>
      <p:nvGrpSpPr>
        <p:cNvPr id="1" name=""/>
        <p:cNvGrpSpPr/>
        <p:nvPr/>
      </p:nvGrpSpPr>
      <p:grpSpPr/>
      <p:sp>
        <p:nvSpPr>
          <p:cNvPr id="7" name="矩形 6"/>
          <p:cNvSpPr/>
          <p:nvPr/>
        </p:nvSpPr>
        <p:spPr>
          <a:xfrm>
            <a:off x="1594485" y="1948180"/>
            <a:ext cx="9418955" cy="36518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000">
                <a:solidFill>
                  <a:schemeClr val="tx1"/>
                </a:solidFill>
                <a:latin typeface="方正黑体_GBK" panose="02000000000000000000" charset="-122"/>
                <a:ea typeface="方正黑体_GBK" panose="02000000000000000000" charset="-122"/>
                <a:cs typeface="方正黑体_GBK" panose="02000000000000000000" charset="-122"/>
                <a:sym typeface="+mn-ea"/>
              </a:rPr>
              <a:t>《沈阳市城市地下空间开发利用管理条例》经2022年10月21日沈阳市第十七届人民代表大会常务委员会第五次会议通过，2022年11月29日辽宁省第十三届人民代表大会常务委员会第三十七次会议批准，现已公布，自2023年1月1日起施行。现就《沈阳市城市地下空间开发利用管理条例》（以下简称《条例》）作如下解读：</a:t>
            </a:r>
            <a:endParaRPr lang="zh-CN" altLang="en-US" sz="30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16" name="菱形 15"/>
          <p:cNvSpPr/>
          <p:nvPr/>
        </p:nvSpPr>
        <p:spPr>
          <a:xfrm>
            <a:off x="1336675" y="5367020"/>
            <a:ext cx="552450" cy="47498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菱形 16"/>
          <p:cNvSpPr/>
          <p:nvPr/>
        </p:nvSpPr>
        <p:spPr>
          <a:xfrm>
            <a:off x="1336675" y="5600065"/>
            <a:ext cx="552450" cy="474980"/>
          </a:xfrm>
          <a:prstGeom prst="diamon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775950" y="1771650"/>
            <a:ext cx="426085" cy="416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0902315" y="1647825"/>
            <a:ext cx="426085" cy="41656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矩形 19"/>
          <p:cNvSpPr/>
          <p:nvPr/>
        </p:nvSpPr>
        <p:spPr>
          <a:xfrm>
            <a:off x="4194810" y="1179830"/>
            <a:ext cx="363791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4194810" y="6231255"/>
            <a:ext cx="363791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20">
          <a:fgClr>
            <a:schemeClr val="bg2"/>
          </a:fgClr>
          <a:bgClr>
            <a:schemeClr val="bg1"/>
          </a:bgClr>
        </a:pattFill>
        <a:effectLst/>
      </p:bgPr>
    </p:bg>
    <p:spTree>
      <p:nvGrpSpPr>
        <p:cNvPr id="1" name=""/>
        <p:cNvGrpSpPr/>
        <p:nvPr/>
      </p:nvGrpSpPr>
      <p:grpSpPr/>
      <p:sp>
        <p:nvSpPr>
          <p:cNvPr id="2" name="燕尾形 1"/>
          <p:cNvSpPr/>
          <p:nvPr/>
        </p:nvSpPr>
        <p:spPr>
          <a:xfrm>
            <a:off x="605155" y="467995"/>
            <a:ext cx="4483735" cy="80137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293" name="文本框 11"/>
          <p:cNvSpPr txBox="true"/>
          <p:nvPr/>
        </p:nvSpPr>
        <p:spPr>
          <a:xfrm>
            <a:off x="1889125" y="669290"/>
            <a:ext cx="2136140" cy="460375"/>
          </a:xfrm>
          <a:prstGeom prst="rect">
            <a:avLst/>
          </a:prstGeom>
          <a:noFill/>
          <a:ln w="9525">
            <a:noFill/>
          </a:ln>
        </p:spPr>
        <p:txBody>
          <a:bodyPr wrap="square" anchor="t">
            <a:spAutoFit/>
          </a:bodyPr>
          <a:p>
            <a:pPr algn="l"/>
            <a:r>
              <a:rPr lang="zh-CN" altLang="en-US" sz="2400" dirty="0">
                <a:solidFill>
                  <a:schemeClr val="bg1"/>
                </a:solidFill>
                <a:latin typeface="Arial" panose="02080604020202020204" pitchFamily="34" charset="0"/>
                <a:ea typeface="微软雅黑" charset="-122"/>
              </a:rPr>
              <a:t>一、出台背景</a:t>
            </a:r>
            <a:endParaRPr lang="zh-CN" altLang="en-US" sz="2400" dirty="0">
              <a:solidFill>
                <a:schemeClr val="bg1"/>
              </a:solidFill>
              <a:latin typeface="Arial" panose="02080604020202020204" pitchFamily="34" charset="0"/>
              <a:ea typeface="微软雅黑" charset="-122"/>
            </a:endParaRPr>
          </a:p>
        </p:txBody>
      </p:sp>
      <p:sp>
        <p:nvSpPr>
          <p:cNvPr id="7" name="矩形 6"/>
          <p:cNvSpPr/>
          <p:nvPr/>
        </p:nvSpPr>
        <p:spPr>
          <a:xfrm>
            <a:off x="1594485" y="1541780"/>
            <a:ext cx="9418955" cy="44456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en-US" altLang="zh-CN" sz="30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lang="zh-CN" altLang="en-US" sz="3000">
                <a:solidFill>
                  <a:schemeClr val="tx1"/>
                </a:solidFill>
                <a:latin typeface="方正黑体_GBK" panose="02000000000000000000" charset="-122"/>
                <a:ea typeface="方正黑体_GBK" panose="02000000000000000000" charset="-122"/>
                <a:cs typeface="方正黑体_GBK" panose="02000000000000000000" charset="-122"/>
                <a:sym typeface="+mn-ea"/>
              </a:rPr>
              <a:t>随着城市建设快速发展，土地资源供需矛盾日益突出和轨道交通的快速推进，开发地下空间、提高土地利用集约化程度的需求更为迫切，地上地下空间的综合统筹和一体化开发成为必然。因此，坚持目标导向制定一部全面规范我市地下空间开发利用的综合性地方法规，科学利用城市地下空间资源，优化城市规划布局和国土空间开发，实现空间转型升级和城市集约、绿色、可持续发展具有重要意义。</a:t>
            </a:r>
            <a:endParaRPr lang="zh-CN" altLang="en-US" sz="30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16" name="菱形 15"/>
          <p:cNvSpPr/>
          <p:nvPr/>
        </p:nvSpPr>
        <p:spPr>
          <a:xfrm>
            <a:off x="1336675" y="5783580"/>
            <a:ext cx="552450" cy="47498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菱形 16"/>
          <p:cNvSpPr/>
          <p:nvPr/>
        </p:nvSpPr>
        <p:spPr>
          <a:xfrm>
            <a:off x="1336675" y="6055995"/>
            <a:ext cx="552450" cy="474980"/>
          </a:xfrm>
          <a:prstGeom prst="diamon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854055" y="1354455"/>
            <a:ext cx="426085" cy="416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1013440" y="1211580"/>
            <a:ext cx="426085" cy="41656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20">
          <a:fgClr>
            <a:schemeClr val="bg2"/>
          </a:fgClr>
          <a:bgClr>
            <a:schemeClr val="bg1"/>
          </a:bgClr>
        </a:pattFill>
        <a:effectLst/>
      </p:bgPr>
    </p:bg>
    <p:spTree>
      <p:nvGrpSpPr>
        <p:cNvPr id="1" name=""/>
        <p:cNvGrpSpPr/>
        <p:nvPr/>
      </p:nvGrpSpPr>
      <p:grpSpPr/>
      <p:sp>
        <p:nvSpPr>
          <p:cNvPr id="2" name="燕尾形 1"/>
          <p:cNvSpPr/>
          <p:nvPr/>
        </p:nvSpPr>
        <p:spPr>
          <a:xfrm>
            <a:off x="605155" y="467995"/>
            <a:ext cx="4483735" cy="80137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293" name="文本框 11"/>
          <p:cNvSpPr txBox="true"/>
          <p:nvPr/>
        </p:nvSpPr>
        <p:spPr>
          <a:xfrm>
            <a:off x="1889125" y="669290"/>
            <a:ext cx="2136140" cy="460375"/>
          </a:xfrm>
          <a:prstGeom prst="rect">
            <a:avLst/>
          </a:prstGeom>
          <a:noFill/>
          <a:ln w="9525">
            <a:noFill/>
          </a:ln>
        </p:spPr>
        <p:txBody>
          <a:bodyPr wrap="square" anchor="t">
            <a:spAutoFit/>
          </a:bodyPr>
          <a:p>
            <a:pPr algn="l"/>
            <a:r>
              <a:rPr lang="zh-CN" altLang="en-US" sz="2400" dirty="0">
                <a:solidFill>
                  <a:schemeClr val="bg1"/>
                </a:solidFill>
                <a:latin typeface="Arial" panose="02080604020202020204" pitchFamily="34" charset="0"/>
                <a:ea typeface="微软雅黑" charset="-122"/>
              </a:rPr>
              <a:t>二、主要内容</a:t>
            </a:r>
            <a:endParaRPr lang="zh-CN" altLang="en-US" sz="2400" dirty="0">
              <a:solidFill>
                <a:schemeClr val="bg1"/>
              </a:solidFill>
              <a:latin typeface="Arial" panose="02080604020202020204" pitchFamily="34" charset="0"/>
              <a:ea typeface="微软雅黑" charset="-122"/>
            </a:endParaRPr>
          </a:p>
        </p:txBody>
      </p:sp>
      <p:sp>
        <p:nvSpPr>
          <p:cNvPr id="7" name="矩形 6"/>
          <p:cNvSpPr/>
          <p:nvPr/>
        </p:nvSpPr>
        <p:spPr>
          <a:xfrm>
            <a:off x="1594485" y="1624965"/>
            <a:ext cx="9418955" cy="46335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en-US" altLang="zh-CN" sz="30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《条例》共计七章三十六条，主要结构为总则、规划管理、用地管理、建设管理、权属登记和使用维护、法律责任、附则。</a:t>
            </a:r>
            <a:endParaRPr sz="28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a:p>
            <a:pPr algn="just"/>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lang="en-US" sz="28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第一章总则，主要明确了立法目的和依据、适用范围、地下空间定义、开发理念、部门职责、地下空间综合管理信息系统建设、社会资本投资利用等基本问题；</a:t>
            </a:r>
            <a:endParaRPr sz="28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a:p>
            <a:pPr algn="just"/>
            <a:r>
              <a:rPr lang="en-US" sz="28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第二章规划管理，明确了编制地下空间开发利用专项规划、编制涉及城市地下空间安排的详细规划、自然资源主管部门按照城市地下空间安排的详细规划提出城市地下空间开发利用的规划条件等问题。</a:t>
            </a:r>
            <a:endParaRPr sz="28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16" name="菱形 15"/>
          <p:cNvSpPr/>
          <p:nvPr/>
        </p:nvSpPr>
        <p:spPr>
          <a:xfrm>
            <a:off x="1336675" y="6054725"/>
            <a:ext cx="552450" cy="47498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菱形 16"/>
          <p:cNvSpPr/>
          <p:nvPr/>
        </p:nvSpPr>
        <p:spPr>
          <a:xfrm>
            <a:off x="1336675" y="6258560"/>
            <a:ext cx="552450" cy="474980"/>
          </a:xfrm>
          <a:prstGeom prst="diamon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854055" y="1354455"/>
            <a:ext cx="426085" cy="416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1013440" y="1211580"/>
            <a:ext cx="426085" cy="41656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20">
          <a:fgClr>
            <a:schemeClr val="bg2"/>
          </a:fgClr>
          <a:bgClr>
            <a:schemeClr val="bg1"/>
          </a:bgClr>
        </a:pattFill>
        <a:effectLst/>
      </p:bgPr>
    </p:bg>
    <p:spTree>
      <p:nvGrpSpPr>
        <p:cNvPr id="1" name=""/>
        <p:cNvGrpSpPr/>
        <p:nvPr/>
      </p:nvGrpSpPr>
      <p:grpSpPr/>
      <p:sp>
        <p:nvSpPr>
          <p:cNvPr id="2" name="燕尾形 1"/>
          <p:cNvSpPr/>
          <p:nvPr/>
        </p:nvSpPr>
        <p:spPr>
          <a:xfrm>
            <a:off x="605155" y="467995"/>
            <a:ext cx="4483735" cy="80137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293" name="文本框 11"/>
          <p:cNvSpPr txBox="true"/>
          <p:nvPr/>
        </p:nvSpPr>
        <p:spPr>
          <a:xfrm>
            <a:off x="1889125" y="669290"/>
            <a:ext cx="2136140" cy="460375"/>
          </a:xfrm>
          <a:prstGeom prst="rect">
            <a:avLst/>
          </a:prstGeom>
          <a:noFill/>
          <a:ln w="9525">
            <a:noFill/>
          </a:ln>
        </p:spPr>
        <p:txBody>
          <a:bodyPr wrap="square" anchor="t">
            <a:spAutoFit/>
          </a:bodyPr>
          <a:p>
            <a:pPr algn="l"/>
            <a:r>
              <a:rPr lang="zh-CN" altLang="en-US" sz="2400" dirty="0">
                <a:solidFill>
                  <a:schemeClr val="bg1"/>
                </a:solidFill>
                <a:latin typeface="Arial" panose="02080604020202020204" pitchFamily="34" charset="0"/>
                <a:ea typeface="微软雅黑" charset="-122"/>
              </a:rPr>
              <a:t>二、主要内容</a:t>
            </a:r>
            <a:endParaRPr lang="zh-CN" altLang="en-US" sz="2400" dirty="0">
              <a:solidFill>
                <a:schemeClr val="bg1"/>
              </a:solidFill>
              <a:latin typeface="Arial" panose="02080604020202020204" pitchFamily="34" charset="0"/>
              <a:ea typeface="微软雅黑" charset="-122"/>
            </a:endParaRPr>
          </a:p>
        </p:txBody>
      </p:sp>
      <p:sp>
        <p:nvSpPr>
          <p:cNvPr id="7" name="矩形 6"/>
          <p:cNvSpPr/>
          <p:nvPr/>
        </p:nvSpPr>
        <p:spPr>
          <a:xfrm>
            <a:off x="1594485" y="1624965"/>
            <a:ext cx="9418955" cy="46335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en-US" altLang="zh-CN" sz="30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第三章用地管理，明确了地下建设用地使用权取得、结建地下空间和单建地下空间建设用地使用权取得特殊规定、地下建设用地使用权出让年限、连片建设等问题。</a:t>
            </a:r>
            <a:endParaRPr sz="28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a:p>
            <a:pPr algn="just"/>
            <a:r>
              <a:rPr lang="en-US" sz="28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第四章建设管理，明确了工程设计要求、建设工程规划许可证、建筑工程施工许可证、地下连接通道建设、轨道交通周边建设、地下综合管廊建设、装配式建设、海绵城市建设要求、地下空间安全防护、管线保护和迁改、绿色施工、各方责任主体、建设单位职责、竣工验收、档案移交等问题。</a:t>
            </a:r>
            <a:endParaRPr sz="28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16" name="菱形 15"/>
          <p:cNvSpPr/>
          <p:nvPr/>
        </p:nvSpPr>
        <p:spPr>
          <a:xfrm>
            <a:off x="1336675" y="6054725"/>
            <a:ext cx="552450" cy="47498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菱形 16"/>
          <p:cNvSpPr/>
          <p:nvPr/>
        </p:nvSpPr>
        <p:spPr>
          <a:xfrm>
            <a:off x="1336675" y="6258560"/>
            <a:ext cx="552450" cy="474980"/>
          </a:xfrm>
          <a:prstGeom prst="diamon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854055" y="1354455"/>
            <a:ext cx="426085" cy="416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1013440" y="1211580"/>
            <a:ext cx="426085" cy="41656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pattFill prst="pct20">
          <a:fgClr>
            <a:schemeClr val="bg2"/>
          </a:fgClr>
          <a:bgClr>
            <a:schemeClr val="bg1"/>
          </a:bgClr>
        </a:pattFill>
        <a:effectLst/>
      </p:bgPr>
    </p:bg>
    <p:spTree>
      <p:nvGrpSpPr>
        <p:cNvPr id="1" name=""/>
        <p:cNvGrpSpPr/>
        <p:nvPr/>
      </p:nvGrpSpPr>
      <p:grpSpPr/>
      <p:sp>
        <p:nvSpPr>
          <p:cNvPr id="2" name="燕尾形 1"/>
          <p:cNvSpPr/>
          <p:nvPr/>
        </p:nvSpPr>
        <p:spPr>
          <a:xfrm>
            <a:off x="605155" y="467995"/>
            <a:ext cx="4483735" cy="80137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293" name="文本框 11"/>
          <p:cNvSpPr txBox="true"/>
          <p:nvPr/>
        </p:nvSpPr>
        <p:spPr>
          <a:xfrm>
            <a:off x="1889125" y="669290"/>
            <a:ext cx="2136140" cy="460375"/>
          </a:xfrm>
          <a:prstGeom prst="rect">
            <a:avLst/>
          </a:prstGeom>
          <a:noFill/>
          <a:ln w="9525">
            <a:noFill/>
          </a:ln>
        </p:spPr>
        <p:txBody>
          <a:bodyPr wrap="square" anchor="t">
            <a:spAutoFit/>
          </a:bodyPr>
          <a:p>
            <a:pPr algn="l"/>
            <a:r>
              <a:rPr lang="zh-CN" altLang="en-US" sz="2400" dirty="0">
                <a:solidFill>
                  <a:schemeClr val="bg1"/>
                </a:solidFill>
                <a:latin typeface="Arial" panose="02080604020202020204" pitchFamily="34" charset="0"/>
                <a:ea typeface="微软雅黑" charset="-122"/>
              </a:rPr>
              <a:t>二、主要内容</a:t>
            </a:r>
            <a:endParaRPr lang="zh-CN" altLang="en-US" sz="2400" dirty="0">
              <a:solidFill>
                <a:schemeClr val="bg1"/>
              </a:solidFill>
              <a:latin typeface="Arial" panose="02080604020202020204" pitchFamily="34" charset="0"/>
              <a:ea typeface="微软雅黑" charset="-122"/>
            </a:endParaRPr>
          </a:p>
        </p:txBody>
      </p:sp>
      <p:sp>
        <p:nvSpPr>
          <p:cNvPr id="7" name="矩形 6"/>
          <p:cNvSpPr/>
          <p:nvPr/>
        </p:nvSpPr>
        <p:spPr>
          <a:xfrm>
            <a:off x="1594485" y="1771015"/>
            <a:ext cx="9418955" cy="406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just"/>
            <a:r>
              <a:rPr lang="en-US" altLang="zh-CN" sz="30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第五章权属登记和使用维护，明确了地下空间不动产登记、禁止性安全规范、擅自改变地下空间结构、性质、用途的禁止性规定、使用和维护管理责任主体、地下空间使用和管理维护责任、管理维护单位安全隐患排查、突发性事件应对措施等问题。</a:t>
            </a:r>
            <a:endParaRPr sz="28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a:p>
            <a:pPr algn="just"/>
            <a:r>
              <a:rPr lang="en-US" sz="28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第六章法律责任，明确了违反规划责任、建设责任、行政管理部门工作人员其他法律责任等问题。</a:t>
            </a:r>
            <a:endParaRPr sz="28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a:p>
            <a:pPr algn="just"/>
            <a:r>
              <a:rPr lang="en-US" sz="2800">
                <a:solidFill>
                  <a:schemeClr val="tx1"/>
                </a:solidFill>
                <a:latin typeface="方正黑体_GBK" panose="02000000000000000000" charset="-122"/>
                <a:ea typeface="方正黑体_GBK" panose="02000000000000000000" charset="-122"/>
                <a:cs typeface="方正黑体_GBK" panose="02000000000000000000" charset="-122"/>
                <a:sym typeface="+mn-ea"/>
              </a:rPr>
              <a:t>       </a:t>
            </a:r>
            <a:r>
              <a:rPr sz="2800">
                <a:solidFill>
                  <a:schemeClr val="tx1"/>
                </a:solidFill>
                <a:latin typeface="方正黑体_GBK" panose="02000000000000000000" charset="-122"/>
                <a:ea typeface="方正黑体_GBK" panose="02000000000000000000" charset="-122"/>
                <a:cs typeface="方正黑体_GBK" panose="02000000000000000000" charset="-122"/>
                <a:sym typeface="+mn-ea"/>
              </a:rPr>
              <a:t>第七章附则，明确《条例》的时间效力。</a:t>
            </a:r>
            <a:endParaRPr sz="2800">
              <a:solidFill>
                <a:schemeClr val="tx1"/>
              </a:solidFill>
              <a:latin typeface="方正黑体_GBK" panose="02000000000000000000" charset="-122"/>
              <a:ea typeface="方正黑体_GBK" panose="02000000000000000000" charset="-122"/>
              <a:cs typeface="方正黑体_GBK" panose="02000000000000000000" charset="-122"/>
              <a:sym typeface="+mn-ea"/>
            </a:endParaRPr>
          </a:p>
        </p:txBody>
      </p:sp>
      <p:sp>
        <p:nvSpPr>
          <p:cNvPr id="16" name="菱形 15"/>
          <p:cNvSpPr/>
          <p:nvPr/>
        </p:nvSpPr>
        <p:spPr>
          <a:xfrm>
            <a:off x="1336675" y="5556250"/>
            <a:ext cx="552450" cy="47498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菱形 16"/>
          <p:cNvSpPr/>
          <p:nvPr/>
        </p:nvSpPr>
        <p:spPr>
          <a:xfrm>
            <a:off x="1336675" y="5760085"/>
            <a:ext cx="552450" cy="474980"/>
          </a:xfrm>
          <a:prstGeom prst="diamond">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835005" y="1569085"/>
            <a:ext cx="426085" cy="416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0944860" y="1416685"/>
            <a:ext cx="426085" cy="41656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1024</Words>
  <Application>WPS 演示</Application>
  <PresentationFormat>宽屏</PresentationFormat>
  <Paragraphs>25</Paragraphs>
  <Slides>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宋体</vt:lpstr>
      <vt:lpstr>Wingdings</vt:lpstr>
      <vt:lpstr>DejaVu Sans</vt:lpstr>
      <vt:lpstr>宋体</vt:lpstr>
      <vt:lpstr>Arial Unicode MS</vt:lpstr>
      <vt:lpstr>Arial Black</vt:lpstr>
      <vt:lpstr>方正书宋_GBK</vt:lpstr>
      <vt:lpstr>微软雅黑</vt:lpstr>
      <vt:lpstr>方正黑体_GBK</vt:lpstr>
      <vt:lpstr>方正仿宋_GBK</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user</cp:lastModifiedBy>
  <cp:revision>2</cp:revision>
  <dcterms:created xsi:type="dcterms:W3CDTF">2023-03-31T01:45:23Z</dcterms:created>
  <dcterms:modified xsi:type="dcterms:W3CDTF">2023-03-31T01:45:23Z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2052-11.8.2.10386</vt:lpwstr>
  </property>
</Properties>
</file>